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9" r:id="rId2"/>
    <p:sldId id="300" r:id="rId3"/>
    <p:sldId id="331" r:id="rId4"/>
    <p:sldId id="332" r:id="rId5"/>
    <p:sldId id="333" r:id="rId6"/>
    <p:sldId id="335" r:id="rId7"/>
    <p:sldId id="336" r:id="rId8"/>
    <p:sldId id="337" r:id="rId9"/>
    <p:sldId id="338" r:id="rId10"/>
    <p:sldId id="334" r:id="rId11"/>
    <p:sldId id="341" r:id="rId12"/>
    <p:sldId id="342" r:id="rId13"/>
    <p:sldId id="340" r:id="rId14"/>
    <p:sldId id="343" r:id="rId15"/>
    <p:sldId id="344" r:id="rId16"/>
    <p:sldId id="345" r:id="rId17"/>
    <p:sldId id="346" r:id="rId18"/>
    <p:sldId id="347" r:id="rId19"/>
    <p:sldId id="348" r:id="rId20"/>
    <p:sldId id="352" r:id="rId21"/>
    <p:sldId id="349" r:id="rId22"/>
    <p:sldId id="350" r:id="rId23"/>
    <p:sldId id="351" r:id="rId24"/>
    <p:sldId id="330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267" autoAdjust="0"/>
  </p:normalViewPr>
  <p:slideViewPr>
    <p:cSldViewPr snapToGrid="0" showGuides="1">
      <p:cViewPr varScale="1">
        <p:scale>
          <a:sx n="103" d="100"/>
          <a:sy n="103" d="100"/>
        </p:scale>
        <p:origin x="828" y="10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38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72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84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330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722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83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639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3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981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97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947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7D0C1-D5FE-48CB-AEB6-E9E3D1C2E343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811B0-B48E-441A-87FD-055ECECA2FB0}"/>
              </a:ext>
            </a:extLst>
          </p:cNvPr>
          <p:cNvSpPr txBox="1"/>
          <p:nvPr userDrawn="1"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4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4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5661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2168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63877" y="2974310"/>
            <a:ext cx="11064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ea typeface="+mj-lt"/>
                <a:cs typeface="+mj-lt"/>
              </a:rPr>
              <a:t>COVID19</a:t>
            </a:r>
            <a:r>
              <a:rPr lang="ko-KR" altLang="en-US" sz="4800" b="1">
                <a:ea typeface="+mj-lt"/>
                <a:cs typeface="+mj-lt"/>
              </a:rPr>
              <a:t>에 따른 사업장 변화 추이 분석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4420440" y="4198010"/>
            <a:ext cx="3351120" cy="1179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2000">
                <a:solidFill>
                  <a:schemeClr val="bg1"/>
                </a:solidFill>
                <a:latin typeface="맑은 고딕" panose="020F0502020204030204"/>
                <a:ea typeface="맑은 고딕"/>
              </a:rPr>
              <a:t>2021.09.11</a:t>
            </a: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2000">
                <a:solidFill>
                  <a:schemeClr val="bg1"/>
                </a:solidFill>
                <a:latin typeface="맑은 고딕" panose="020F0502020204030204"/>
                <a:ea typeface="맑은 고딕"/>
              </a:rPr>
              <a:t>Mini Project2</a:t>
            </a: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000">
                <a:solidFill>
                  <a:schemeClr val="bg1"/>
                </a:solidFill>
                <a:latin typeface="맑은 고딕" panose="020F0502020204030204"/>
                <a:ea typeface="맑은 고딕"/>
              </a:rPr>
              <a:t>3팀 신나정</a:t>
            </a:r>
            <a:r>
              <a:rPr lang="en-US" altLang="ko-KR" sz="2000">
                <a:solidFill>
                  <a:schemeClr val="bg1"/>
                </a:solidFill>
                <a:latin typeface="맑은 고딕" panose="020F0502020204030204"/>
                <a:ea typeface="맑은 고딕"/>
              </a:rPr>
              <a:t>,</a:t>
            </a:r>
            <a:r>
              <a:rPr lang="ko-KR" altLang="en-US" sz="2000">
                <a:solidFill>
                  <a:schemeClr val="bg1"/>
                </a:solidFill>
                <a:latin typeface="맑은 고딕" panose="020F0502020204030204"/>
                <a:ea typeface="맑은 고딕"/>
              </a:rPr>
              <a:t> 김희수 </a:t>
            </a:r>
            <a:r>
              <a:rPr lang="en-US" altLang="ko-KR" sz="2000">
                <a:solidFill>
                  <a:schemeClr val="bg1"/>
                </a:solidFill>
                <a:latin typeface="맑은 고딕" panose="020F0502020204030204"/>
                <a:ea typeface="맑은 고딕"/>
              </a:rPr>
              <a:t>,</a:t>
            </a:r>
            <a:r>
              <a:rPr lang="ko-KR" altLang="en-US" sz="2000">
                <a:solidFill>
                  <a:schemeClr val="bg1"/>
                </a:solidFill>
                <a:latin typeface="맑은 고딕" panose="020F0502020204030204"/>
                <a:ea typeface="맑은 고딕"/>
              </a:rPr>
              <a:t>고형석 </a:t>
            </a:r>
            <a:endParaRPr lang="ko-KR" altLang="en-US" sz="2000" dirty="0">
              <a:solidFill>
                <a:schemeClr val="bg1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600" y="158119"/>
            <a:ext cx="1257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bg1"/>
                </a:solidFill>
              </a:rPr>
              <a:t>미니프로젝트 </a:t>
            </a:r>
            <a:r>
              <a:rPr lang="en-US" altLang="ko-KR" sz="1400" spc="-150">
                <a:solidFill>
                  <a:schemeClr val="bg1"/>
                </a:solidFill>
              </a:rPr>
              <a:t>2</a:t>
            </a:r>
          </a:p>
          <a:p>
            <a:endParaRPr lang="ko-KR" altLang="en-US" sz="1400" spc="-150" dirty="0">
              <a:solidFill>
                <a:schemeClr val="bg1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986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데이터 소개 및 전처리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24865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데이터 전처리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5888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업종별 연도기준 사업장 데이터 전처리 </a:t>
            </a:r>
            <a:r>
              <a:rPr lang="en-US" altLang="ko-KR" sz="1400">
                <a:solidFill>
                  <a:schemeClr val="accent4"/>
                </a:solidFill>
              </a:rPr>
              <a:t>:</a:t>
            </a:r>
            <a:r>
              <a:rPr lang="ko-KR" altLang="en-US" sz="1400">
                <a:solidFill>
                  <a:schemeClr val="accent4"/>
                </a:solidFill>
              </a:rPr>
              <a:t>데이터 전처리 중 이슈사항 발생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9700" y="1743510"/>
            <a:ext cx="3278462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사용 데이터 기간범위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r>
              <a:rPr lang="en-US" altLang="ko-KR" sz="1400">
                <a:solidFill>
                  <a:schemeClr val="accent4"/>
                </a:solidFill>
              </a:rPr>
              <a:t>: 2018</a:t>
            </a:r>
            <a:r>
              <a:rPr lang="ko-KR" altLang="en-US" sz="1400">
                <a:solidFill>
                  <a:schemeClr val="accent4"/>
                </a:solidFill>
              </a:rPr>
              <a:t>년 </a:t>
            </a:r>
            <a:r>
              <a:rPr lang="en-US" altLang="ko-KR" sz="1400">
                <a:solidFill>
                  <a:schemeClr val="accent4"/>
                </a:solidFill>
              </a:rPr>
              <a:t>3</a:t>
            </a:r>
            <a:r>
              <a:rPr lang="ko-KR" altLang="en-US" sz="1400">
                <a:solidFill>
                  <a:schemeClr val="accent4"/>
                </a:solidFill>
              </a:rPr>
              <a:t>월 </a:t>
            </a:r>
            <a:r>
              <a:rPr lang="en-US" altLang="ko-KR" sz="1400">
                <a:solidFill>
                  <a:schemeClr val="accent4"/>
                </a:solidFill>
              </a:rPr>
              <a:t>~ </a:t>
            </a:r>
            <a:r>
              <a:rPr lang="en-US" altLang="ko-KR" sz="1600">
                <a:solidFill>
                  <a:schemeClr val="accent4"/>
                </a:solidFill>
              </a:rPr>
              <a:t>2021</a:t>
            </a:r>
            <a:r>
              <a:rPr lang="ko-KR" altLang="en-US" sz="1400">
                <a:solidFill>
                  <a:schemeClr val="accent4"/>
                </a:solidFill>
              </a:rPr>
              <a:t>년 </a:t>
            </a:r>
            <a:r>
              <a:rPr lang="en-US" altLang="ko-KR" sz="1400">
                <a:solidFill>
                  <a:schemeClr val="accent4"/>
                </a:solidFill>
              </a:rPr>
              <a:t>7</a:t>
            </a:r>
            <a:r>
              <a:rPr lang="ko-KR" altLang="en-US" sz="1400">
                <a:solidFill>
                  <a:schemeClr val="accent4"/>
                </a:solidFill>
              </a:rPr>
              <a:t>월</a:t>
            </a:r>
            <a:endParaRPr lang="en-US" altLang="ko-KR" sz="1400">
              <a:solidFill>
                <a:schemeClr val="accent4"/>
              </a:solidFill>
            </a:endParaRPr>
          </a:p>
          <a:p>
            <a:endParaRPr lang="en-US" altLang="ko-KR" sz="1400">
              <a:solidFill>
                <a:schemeClr val="accent4"/>
              </a:solidFill>
            </a:endParaRPr>
          </a:p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데이터 형식이 변화하는 기간범위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pPr marL="342900" indent="-342900">
              <a:buAutoNum type="arabicPeriod"/>
            </a:pPr>
            <a:r>
              <a:rPr lang="en-US" altLang="ko-KR" sz="1400">
                <a:solidFill>
                  <a:schemeClr val="accent4"/>
                </a:solidFill>
              </a:rPr>
              <a:t>2018.03 ~ 2020.03</a:t>
            </a:r>
            <a:r>
              <a:rPr lang="ko-KR" altLang="en-US" sz="1400">
                <a:solidFill>
                  <a:schemeClr val="accent4"/>
                </a:solidFill>
              </a:rPr>
              <a:t>월 까지</a:t>
            </a:r>
            <a:endParaRPr lang="en-US" altLang="ko-KR" sz="1400">
              <a:solidFill>
                <a:schemeClr val="accent4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400">
                <a:solidFill>
                  <a:schemeClr val="accent4"/>
                </a:solidFill>
              </a:rPr>
              <a:t>2020.04 ~ 2021.06</a:t>
            </a:r>
            <a:r>
              <a:rPr lang="ko-KR" altLang="en-US" sz="1400">
                <a:solidFill>
                  <a:schemeClr val="accent4"/>
                </a:solidFill>
              </a:rPr>
              <a:t>월 까지</a:t>
            </a:r>
            <a:endParaRPr lang="en-US" altLang="ko-KR" sz="1400">
              <a:solidFill>
                <a:schemeClr val="accent4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400">
                <a:solidFill>
                  <a:schemeClr val="accent4"/>
                </a:solidFill>
              </a:rPr>
              <a:t>2020.07</a:t>
            </a:r>
            <a:r>
              <a:rPr lang="ko-KR" altLang="en-US" sz="1400">
                <a:solidFill>
                  <a:schemeClr val="accent4"/>
                </a:solidFill>
              </a:rPr>
              <a:t> </a:t>
            </a:r>
            <a:r>
              <a:rPr lang="en-US" altLang="ko-KR" sz="1400">
                <a:solidFill>
                  <a:schemeClr val="accent4"/>
                </a:solidFill>
              </a:rPr>
              <a:t>~</a:t>
            </a:r>
          </a:p>
          <a:p>
            <a:pPr marL="342900" indent="-342900">
              <a:buAutoNum type="arabicPeriod"/>
            </a:pPr>
            <a:endParaRPr lang="en-US" altLang="ko-KR" sz="1400">
              <a:solidFill>
                <a:schemeClr val="accent4"/>
              </a:solidFill>
            </a:endParaRPr>
          </a:p>
          <a:p>
            <a:r>
              <a:rPr lang="en-US" altLang="ko-KR" sz="1400">
                <a:solidFill>
                  <a:schemeClr val="accent4"/>
                </a:solidFill>
              </a:rPr>
              <a:t>-</a:t>
            </a:r>
            <a:r>
              <a:rPr lang="ko-KR" altLang="en-US" sz="1400">
                <a:solidFill>
                  <a:schemeClr val="accent4"/>
                </a:solidFill>
              </a:rPr>
              <a:t>세 구간에 거쳐 컬럼과 행 내용변화</a:t>
            </a:r>
            <a:endParaRPr lang="en-US" altLang="ko-KR" sz="1400">
              <a:solidFill>
                <a:schemeClr val="accent4"/>
              </a:solidFill>
            </a:endParaRPr>
          </a:p>
          <a:p>
            <a:endParaRPr lang="en-US" altLang="ko-KR" sz="1400">
              <a:solidFill>
                <a:schemeClr val="accent4"/>
              </a:solidFill>
            </a:endParaRPr>
          </a:p>
          <a:p>
            <a:r>
              <a:rPr lang="en-US" altLang="ko-KR" sz="1400">
                <a:solidFill>
                  <a:schemeClr val="accent4"/>
                </a:solidFill>
              </a:rPr>
              <a:t>-</a:t>
            </a:r>
            <a:r>
              <a:rPr lang="ko-KR" altLang="en-US" sz="1400">
                <a:solidFill>
                  <a:schemeClr val="accent4"/>
                </a:solidFill>
              </a:rPr>
              <a:t>각각 다른 열들을 기간별로 구분하며 </a:t>
            </a:r>
            <a:endParaRPr lang="en-US" altLang="ko-KR" sz="1400">
              <a:solidFill>
                <a:schemeClr val="accent4"/>
              </a:solidFill>
            </a:endParaRPr>
          </a:p>
          <a:p>
            <a:r>
              <a:rPr lang="ko-KR" altLang="en-US" sz="1400">
                <a:solidFill>
                  <a:schemeClr val="accent4"/>
                </a:solidFill>
              </a:rPr>
              <a:t>코딩 </a:t>
            </a:r>
            <a:endParaRPr lang="en-US" altLang="ko-KR" sz="1400">
              <a:solidFill>
                <a:schemeClr val="accent4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rcRect l="31267" t="47954" r="31606" b="48658"/>
          <a:stretch/>
        </p:blipFill>
        <p:spPr>
          <a:xfrm>
            <a:off x="177487" y="4793175"/>
            <a:ext cx="6789882" cy="34860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l="37077" t="31103" r="24514" b="65394"/>
          <a:stretch/>
        </p:blipFill>
        <p:spPr>
          <a:xfrm>
            <a:off x="177487" y="5262724"/>
            <a:ext cx="7024380" cy="36032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39700" y="4442094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[</a:t>
            </a:r>
            <a:r>
              <a:rPr lang="ko-KR" altLang="en-US" sz="1400" b="1">
                <a:solidFill>
                  <a:prstClr val="black"/>
                </a:solidFill>
                <a:latin typeface="Arial (본문)"/>
              </a:rPr>
              <a:t>열 처리 예시</a:t>
            </a:r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]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58262" y="5684413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[</a:t>
            </a:r>
            <a:r>
              <a:rPr lang="ko-KR" altLang="en-US" sz="1400" b="1">
                <a:solidFill>
                  <a:prstClr val="black"/>
                </a:solidFill>
                <a:latin typeface="Arial (본문)"/>
              </a:rPr>
              <a:t>행 처리 예시</a:t>
            </a:r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]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/>
          <a:srcRect l="14667" t="39617" r="52879" b="57152"/>
          <a:stretch/>
        </p:blipFill>
        <p:spPr>
          <a:xfrm>
            <a:off x="27862" y="6032681"/>
            <a:ext cx="5935288" cy="33251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/>
          <a:srcRect l="14758" t="42041" r="64152" b="54889"/>
          <a:stretch/>
        </p:blipFill>
        <p:spPr>
          <a:xfrm>
            <a:off x="27862" y="6432901"/>
            <a:ext cx="3857106" cy="31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01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데이터 소개 및 전처리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24865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데이터 전처리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3355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400">
                <a:solidFill>
                  <a:srgbClr val="5F5E58"/>
                </a:solidFill>
              </a:rPr>
              <a:t>업종별 연도기준 사업장 데이터 전처리 </a:t>
            </a:r>
            <a:endParaRPr lang="ko-KR" altLang="en-US" sz="1400" dirty="0">
              <a:solidFill>
                <a:srgbClr val="5F5E58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9700" y="1743510"/>
            <a:ext cx="561884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전처리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r>
              <a:rPr lang="en-US" altLang="ko-KR" sz="1400">
                <a:solidFill>
                  <a:schemeClr val="accent4"/>
                </a:solidFill>
              </a:rPr>
              <a:t>: </a:t>
            </a:r>
            <a:r>
              <a:rPr lang="ko-KR" altLang="en-US" sz="1400">
                <a:solidFill>
                  <a:schemeClr val="accent4"/>
                </a:solidFill>
              </a:rPr>
              <a:t>폐업한 사업장을 제외한 데이터 구분 뒤</a:t>
            </a:r>
            <a:endParaRPr lang="en-US" altLang="ko-KR" sz="1400">
              <a:solidFill>
                <a:schemeClr val="accent4"/>
              </a:solidFill>
            </a:endParaRPr>
          </a:p>
          <a:p>
            <a:r>
              <a:rPr lang="en-US" altLang="ko-KR" sz="1400">
                <a:solidFill>
                  <a:schemeClr val="accent4"/>
                </a:solidFill>
              </a:rPr>
              <a:t>(</a:t>
            </a:r>
            <a:r>
              <a:rPr lang="ko-KR" altLang="en-US" sz="1400">
                <a:solidFill>
                  <a:schemeClr val="accent4"/>
                </a:solidFill>
              </a:rPr>
              <a:t>정부 </a:t>
            </a:r>
            <a:r>
              <a:rPr lang="en-US" altLang="ko-KR" sz="1400">
                <a:solidFill>
                  <a:schemeClr val="accent4"/>
                </a:solidFill>
              </a:rPr>
              <a:t>24 </a:t>
            </a:r>
            <a:r>
              <a:rPr lang="ko-KR" altLang="en-US" sz="1400">
                <a:solidFill>
                  <a:schemeClr val="accent4"/>
                </a:solidFill>
              </a:rPr>
              <a:t>출처</a:t>
            </a:r>
            <a:r>
              <a:rPr lang="en-US" altLang="ko-KR" sz="1400">
                <a:solidFill>
                  <a:schemeClr val="accent4"/>
                </a:solidFill>
              </a:rPr>
              <a:t>)</a:t>
            </a:r>
            <a:r>
              <a:rPr lang="ko-KR" altLang="en-US" sz="1400">
                <a:solidFill>
                  <a:schemeClr val="accent4"/>
                </a:solidFill>
              </a:rPr>
              <a:t> 소상공인 확인요령을 </a:t>
            </a:r>
            <a:endParaRPr lang="en-US" altLang="ko-KR" sz="1400">
              <a:solidFill>
                <a:schemeClr val="accent4"/>
              </a:solidFill>
            </a:endParaRPr>
          </a:p>
          <a:p>
            <a:r>
              <a:rPr lang="ko-KR" altLang="en-US" sz="1400">
                <a:solidFill>
                  <a:schemeClr val="accent4"/>
                </a:solidFill>
              </a:rPr>
              <a:t>기준으로 업종 별 데이터를 </a:t>
            </a:r>
            <a:r>
              <a:rPr lang="en-US" altLang="ko-KR" sz="1400">
                <a:solidFill>
                  <a:schemeClr val="accent4"/>
                </a:solidFill>
              </a:rPr>
              <a:t>2</a:t>
            </a:r>
            <a:r>
              <a:rPr lang="ko-KR" altLang="en-US" sz="1400">
                <a:solidFill>
                  <a:schemeClr val="accent4"/>
                </a:solidFill>
              </a:rPr>
              <a:t>차 구분</a:t>
            </a:r>
            <a:endParaRPr lang="en-US" altLang="ko-KR" sz="1400">
              <a:solidFill>
                <a:schemeClr val="accent4"/>
              </a:solidFill>
            </a:endParaRPr>
          </a:p>
          <a:p>
            <a:endParaRPr lang="en-US" altLang="ko-KR" sz="1400">
              <a:solidFill>
                <a:schemeClr val="accent4"/>
              </a:solidFill>
            </a:endParaRPr>
          </a:p>
          <a:p>
            <a:r>
              <a:rPr lang="en-US" altLang="ko-KR" sz="1400">
                <a:solidFill>
                  <a:schemeClr val="accent4"/>
                </a:solidFill>
              </a:rPr>
              <a:t>- </a:t>
            </a:r>
            <a:r>
              <a:rPr lang="ko-KR" altLang="en-US" sz="1400">
                <a:solidFill>
                  <a:schemeClr val="accent4"/>
                </a:solidFill>
              </a:rPr>
              <a:t>중소기업이나 대기업 기준은 자산을 기준으로도 평가되기 때문에 </a:t>
            </a:r>
            <a:endParaRPr lang="en-US" altLang="ko-KR" sz="1400">
              <a:solidFill>
                <a:schemeClr val="accent4"/>
              </a:solidFill>
            </a:endParaRPr>
          </a:p>
          <a:p>
            <a:r>
              <a:rPr lang="en-US" altLang="ko-KR" sz="1400">
                <a:solidFill>
                  <a:schemeClr val="accent4"/>
                </a:solidFill>
              </a:rPr>
              <a:t>  </a:t>
            </a:r>
            <a:r>
              <a:rPr lang="ko-KR" altLang="en-US" sz="1400">
                <a:solidFill>
                  <a:schemeClr val="accent4"/>
                </a:solidFill>
              </a:rPr>
              <a:t>인원수로만 구분할 수 있는 소상공인만 적용</a:t>
            </a:r>
            <a:endParaRPr lang="en-US" altLang="ko-KR" sz="1400">
              <a:solidFill>
                <a:schemeClr val="accent4"/>
              </a:solidFill>
            </a:endParaRPr>
          </a:p>
          <a:p>
            <a:endParaRPr lang="en-US" altLang="ko-KR" sz="1400">
              <a:solidFill>
                <a:schemeClr val="accent4"/>
              </a:solidFill>
            </a:endParaRPr>
          </a:p>
          <a:p>
            <a:r>
              <a:rPr lang="en-US" altLang="ko-KR" sz="1400">
                <a:solidFill>
                  <a:schemeClr val="accent4"/>
                </a:solidFill>
              </a:rPr>
              <a:t>- (</a:t>
            </a:r>
            <a:r>
              <a:rPr lang="ko-KR" altLang="en-US" sz="1400">
                <a:solidFill>
                  <a:schemeClr val="accent4"/>
                </a:solidFill>
              </a:rPr>
              <a:t>기준</a:t>
            </a:r>
            <a:r>
              <a:rPr lang="en-US" altLang="ko-KR" sz="1400">
                <a:solidFill>
                  <a:schemeClr val="accent4"/>
                </a:solidFill>
              </a:rPr>
              <a:t>) </a:t>
            </a:r>
            <a:r>
              <a:rPr lang="ko-KR" altLang="en-US" sz="1400">
                <a:solidFill>
                  <a:schemeClr val="accent4"/>
                </a:solidFill>
              </a:rPr>
              <a:t>제조업</a:t>
            </a:r>
            <a:r>
              <a:rPr lang="en-US" altLang="ko-KR" sz="1400">
                <a:solidFill>
                  <a:schemeClr val="accent4"/>
                </a:solidFill>
              </a:rPr>
              <a:t>,</a:t>
            </a:r>
            <a:r>
              <a:rPr lang="ko-KR" altLang="en-US" sz="1400">
                <a:solidFill>
                  <a:schemeClr val="accent4"/>
                </a:solidFill>
              </a:rPr>
              <a:t>건설업</a:t>
            </a:r>
            <a:r>
              <a:rPr lang="en-US" altLang="ko-KR" sz="1400">
                <a:solidFill>
                  <a:schemeClr val="accent4"/>
                </a:solidFill>
              </a:rPr>
              <a:t>,</a:t>
            </a:r>
            <a:r>
              <a:rPr lang="ko-KR" altLang="en-US" sz="1400">
                <a:solidFill>
                  <a:schemeClr val="accent4"/>
                </a:solidFill>
              </a:rPr>
              <a:t>운수업</a:t>
            </a:r>
            <a:r>
              <a:rPr lang="en-US" altLang="ko-KR" sz="1400">
                <a:solidFill>
                  <a:schemeClr val="accent4"/>
                </a:solidFill>
              </a:rPr>
              <a:t>,</a:t>
            </a:r>
            <a:r>
              <a:rPr lang="ko-KR" altLang="en-US" sz="1400">
                <a:solidFill>
                  <a:schemeClr val="accent4"/>
                </a:solidFill>
              </a:rPr>
              <a:t>광업 </a:t>
            </a:r>
            <a:r>
              <a:rPr lang="en-US" altLang="ko-KR" sz="1400">
                <a:solidFill>
                  <a:schemeClr val="accent4"/>
                </a:solidFill>
              </a:rPr>
              <a:t>:10</a:t>
            </a:r>
            <a:r>
              <a:rPr lang="ko-KR" altLang="en-US" sz="1400">
                <a:solidFill>
                  <a:schemeClr val="accent4"/>
                </a:solidFill>
              </a:rPr>
              <a:t>인 미만</a:t>
            </a:r>
          </a:p>
          <a:p>
            <a:r>
              <a:rPr lang="ko-KR" altLang="en-US" sz="1400">
                <a:solidFill>
                  <a:schemeClr val="accent4"/>
                </a:solidFill>
              </a:rPr>
              <a:t>             기타 업종 </a:t>
            </a:r>
            <a:r>
              <a:rPr lang="en-US" altLang="ko-KR" sz="1400">
                <a:solidFill>
                  <a:schemeClr val="accent4"/>
                </a:solidFill>
              </a:rPr>
              <a:t>:5</a:t>
            </a:r>
            <a:r>
              <a:rPr lang="ko-KR" altLang="en-US" sz="1400">
                <a:solidFill>
                  <a:schemeClr val="accent4"/>
                </a:solidFill>
              </a:rPr>
              <a:t>인 미만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39700" y="4060730"/>
            <a:ext cx="21820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[</a:t>
            </a:r>
            <a:r>
              <a:rPr lang="ko-KR" altLang="en-US" sz="1400" b="1">
                <a:solidFill>
                  <a:prstClr val="black"/>
                </a:solidFill>
                <a:latin typeface="Arial (본문)"/>
              </a:rPr>
              <a:t>소상공인 구분 코드 예시</a:t>
            </a:r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]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810895" y="1743510"/>
            <a:ext cx="473879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전처리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r>
              <a:rPr lang="en-US" altLang="ko-KR" sz="1400">
                <a:solidFill>
                  <a:schemeClr val="accent4"/>
                </a:solidFill>
              </a:rPr>
              <a:t>: </a:t>
            </a:r>
            <a:r>
              <a:rPr lang="ko-KR" altLang="en-US" sz="1400">
                <a:solidFill>
                  <a:schemeClr val="accent4"/>
                </a:solidFill>
              </a:rPr>
              <a:t>기존의 분류체계가 너무 많아</a:t>
            </a:r>
            <a:endParaRPr lang="en-US" altLang="ko-KR" sz="1400">
              <a:solidFill>
                <a:schemeClr val="accent4"/>
              </a:solidFill>
            </a:endParaRPr>
          </a:p>
          <a:p>
            <a:r>
              <a:rPr lang="ko-KR" altLang="en-US" sz="1400">
                <a:solidFill>
                  <a:schemeClr val="accent4"/>
                </a:solidFill>
              </a:rPr>
              <a:t>업종 코드별로 </a:t>
            </a:r>
            <a:r>
              <a:rPr lang="en-US" altLang="ko-KR" sz="1400">
                <a:solidFill>
                  <a:schemeClr val="accent4"/>
                </a:solidFill>
              </a:rPr>
              <a:t>groupby </a:t>
            </a:r>
            <a:r>
              <a:rPr lang="ko-KR" altLang="en-US" sz="1400">
                <a:solidFill>
                  <a:schemeClr val="accent4"/>
                </a:solidFill>
              </a:rPr>
              <a:t>함수를 이용해 카운팅 후 </a:t>
            </a:r>
            <a:r>
              <a:rPr lang="en-US" altLang="ko-KR" sz="1400">
                <a:solidFill>
                  <a:schemeClr val="accent4"/>
                </a:solidFill>
              </a:rPr>
              <a:t>2</a:t>
            </a:r>
            <a:r>
              <a:rPr lang="ko-KR" altLang="en-US" sz="1400">
                <a:solidFill>
                  <a:schemeClr val="accent4"/>
                </a:solidFill>
              </a:rPr>
              <a:t>차 분류</a:t>
            </a:r>
            <a:endParaRPr lang="en-US" altLang="ko-KR" sz="1400">
              <a:solidFill>
                <a:schemeClr val="accent4"/>
              </a:solidFill>
            </a:endParaRPr>
          </a:p>
          <a:p>
            <a:r>
              <a:rPr lang="ko-KR" altLang="en-US" sz="1400">
                <a:solidFill>
                  <a:schemeClr val="accent4"/>
                </a:solidFill>
              </a:rPr>
              <a:t> </a:t>
            </a:r>
            <a:endParaRPr lang="en-US" altLang="ko-KR" sz="1400">
              <a:solidFill>
                <a:schemeClr val="accent4"/>
              </a:solidFill>
            </a:endParaRPr>
          </a:p>
          <a:p>
            <a:r>
              <a:rPr lang="ko-KR" altLang="en-US" sz="1400">
                <a:solidFill>
                  <a:schemeClr val="accent4"/>
                </a:solidFill>
              </a:rPr>
              <a:t> </a:t>
            </a:r>
            <a:endParaRPr lang="en-US" altLang="ko-KR" sz="1400">
              <a:solidFill>
                <a:schemeClr val="accent4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720" y="2556660"/>
            <a:ext cx="3122358" cy="430134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rcRect l="10303" t="28788" r="54243" b="53111"/>
          <a:stretch/>
        </p:blipFill>
        <p:spPr>
          <a:xfrm>
            <a:off x="139700" y="4438958"/>
            <a:ext cx="6483928" cy="186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481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740044" y="6284422"/>
            <a:ext cx="1451956" cy="444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데이터 소개 및 전처리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24865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데이터 전처리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3355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400">
                <a:solidFill>
                  <a:srgbClr val="5F5E58"/>
                </a:solidFill>
              </a:rPr>
              <a:t>업종별 연도기준 사업장 데이터 전처리 </a:t>
            </a:r>
            <a:endParaRPr lang="ko-KR" altLang="en-US" sz="1400" dirty="0">
              <a:solidFill>
                <a:srgbClr val="5F5E58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rcRect l="12303" t="31738" r="52697" b="15414"/>
          <a:stretch/>
        </p:blipFill>
        <p:spPr>
          <a:xfrm>
            <a:off x="139700" y="1979414"/>
            <a:ext cx="5286895" cy="4490429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39700" y="1671637"/>
            <a:ext cx="17171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[2</a:t>
            </a:r>
            <a:r>
              <a:rPr lang="ko-KR" altLang="en-US" sz="1400" b="1">
                <a:solidFill>
                  <a:prstClr val="black"/>
                </a:solidFill>
                <a:latin typeface="Arial (본문)"/>
              </a:rPr>
              <a:t>차분류 코드 예시</a:t>
            </a:r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]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409" y="2211498"/>
            <a:ext cx="5918420" cy="451703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096000" y="1671637"/>
            <a:ext cx="28055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결과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r>
              <a:rPr lang="en-US" altLang="ko-KR" sz="1400">
                <a:solidFill>
                  <a:schemeClr val="accent4"/>
                </a:solidFill>
              </a:rPr>
              <a:t>: </a:t>
            </a:r>
            <a:r>
              <a:rPr lang="ko-KR" altLang="en-US" sz="1400">
                <a:solidFill>
                  <a:schemeClr val="accent4"/>
                </a:solidFill>
              </a:rPr>
              <a:t>각 월별로 데이터 생성후 </a:t>
            </a:r>
            <a:r>
              <a:rPr lang="en-US" altLang="ko-KR" sz="1400">
                <a:solidFill>
                  <a:schemeClr val="accent4"/>
                </a:solidFill>
              </a:rPr>
              <a:t>concat</a:t>
            </a:r>
          </a:p>
          <a:p>
            <a:r>
              <a:rPr lang="ko-KR" altLang="en-US" sz="1400">
                <a:solidFill>
                  <a:schemeClr val="accent4"/>
                </a:solidFill>
              </a:rPr>
              <a:t> </a:t>
            </a:r>
            <a:endParaRPr lang="en-US" altLang="ko-KR" sz="14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613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데이터 소개 및 전처리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21210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데이터 분석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66656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400">
                <a:solidFill>
                  <a:srgbClr val="5F5E58"/>
                </a:solidFill>
              </a:rPr>
              <a:t>업종별 연도기준 사업장 데이터 전처리</a:t>
            </a:r>
            <a:r>
              <a:rPr lang="en-US" altLang="ko-KR" sz="1400">
                <a:solidFill>
                  <a:srgbClr val="5F5E58"/>
                </a:solidFill>
              </a:rPr>
              <a:t>- </a:t>
            </a:r>
            <a:r>
              <a:rPr lang="ko-KR" altLang="en-US" sz="1400">
                <a:solidFill>
                  <a:srgbClr val="5F5E58"/>
                </a:solidFill>
              </a:rPr>
              <a:t>코로나 이전과 이후를 중심으로 소상공인 </a:t>
            </a:r>
            <a:endParaRPr lang="ko-KR" altLang="en-US" sz="1400" dirty="0">
              <a:solidFill>
                <a:srgbClr val="5F5E58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rcRect l="8576" t="29402" r="54061" b="10314"/>
          <a:stretch/>
        </p:blipFill>
        <p:spPr>
          <a:xfrm>
            <a:off x="101600" y="2051287"/>
            <a:ext cx="6833062" cy="474912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22522" y="1743510"/>
            <a:ext cx="32784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[</a:t>
            </a:r>
            <a:r>
              <a:rPr lang="ko-KR" altLang="en-US" sz="1400" b="1">
                <a:solidFill>
                  <a:prstClr val="black"/>
                </a:solidFill>
                <a:latin typeface="Arial (본문)"/>
              </a:rPr>
              <a:t>업종별</a:t>
            </a:r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 </a:t>
            </a:r>
            <a:r>
              <a:rPr lang="ko-KR" altLang="en-US" sz="1400" b="1">
                <a:solidFill>
                  <a:prstClr val="black"/>
                </a:solidFill>
                <a:latin typeface="Arial (본문)"/>
              </a:rPr>
              <a:t>연도기준 사업장 데이터 시각화</a:t>
            </a:r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]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110154" y="2491655"/>
            <a:ext cx="1281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분석 내용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r>
              <a:rPr lang="en-US" altLang="ko-KR" sz="1400">
                <a:solidFill>
                  <a:schemeClr val="accent4"/>
                </a:solidFill>
              </a:rPr>
              <a:t>: </a:t>
            </a:r>
            <a:r>
              <a:rPr lang="ko-KR" altLang="en-US" sz="1400">
                <a:solidFill>
                  <a:schemeClr val="accent4"/>
                </a:solidFill>
              </a:rPr>
              <a:t>도출한 내용 </a:t>
            </a:r>
            <a:endParaRPr lang="en-US" altLang="ko-KR" sz="14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945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데이터 소개 및 전처리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24865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3305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400">
                <a:solidFill>
                  <a:srgbClr val="5F5E58"/>
                </a:solidFill>
              </a:rPr>
              <a:t>지역별 연도기준 전국 사업장 분포 확인</a:t>
            </a:r>
            <a:endParaRPr lang="ko-KR" altLang="en-US" sz="1400" dirty="0">
              <a:solidFill>
                <a:srgbClr val="5F5E58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9700" y="1743510"/>
            <a:ext cx="46313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데이터 준비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r>
              <a:rPr lang="en-US" altLang="ko-KR" sz="1400">
                <a:solidFill>
                  <a:schemeClr val="accent4"/>
                </a:solidFill>
              </a:rPr>
              <a:t>: </a:t>
            </a:r>
            <a:r>
              <a:rPr lang="ko-KR" altLang="en-US" sz="1400">
                <a:solidFill>
                  <a:schemeClr val="accent4"/>
                </a:solidFill>
              </a:rPr>
              <a:t>소상공인이 아닌 전체 사업장 수를 지역별로 생성한 뒤 </a:t>
            </a:r>
            <a:endParaRPr lang="en-US" altLang="ko-KR" sz="1400">
              <a:solidFill>
                <a:schemeClr val="accent4"/>
              </a:solidFill>
            </a:endParaRPr>
          </a:p>
          <a:p>
            <a:r>
              <a:rPr lang="en-US" altLang="ko-KR" sz="1400">
                <a:solidFill>
                  <a:schemeClr val="accent4"/>
                </a:solidFill>
              </a:rPr>
              <a:t>  concat </a:t>
            </a:r>
          </a:p>
          <a:p>
            <a:r>
              <a:rPr lang="en-US" altLang="ko-KR" sz="1400">
                <a:solidFill>
                  <a:schemeClr val="accent4"/>
                </a:solidFill>
              </a:rPr>
              <a:t>- </a:t>
            </a:r>
            <a:r>
              <a:rPr lang="ko-KR" altLang="en-US" sz="1400">
                <a:solidFill>
                  <a:schemeClr val="accent4"/>
                </a:solidFill>
              </a:rPr>
              <a:t>각</a:t>
            </a:r>
            <a:r>
              <a:rPr lang="en-US" altLang="ko-KR" sz="1400">
                <a:solidFill>
                  <a:schemeClr val="accent4"/>
                </a:solidFill>
              </a:rPr>
              <a:t> </a:t>
            </a:r>
            <a:r>
              <a:rPr lang="ko-KR" altLang="en-US" sz="1400">
                <a:solidFill>
                  <a:schemeClr val="accent4"/>
                </a:solidFill>
              </a:rPr>
              <a:t>시도별 </a:t>
            </a:r>
            <a:r>
              <a:rPr lang="en-US" altLang="ko-KR" sz="1400">
                <a:solidFill>
                  <a:schemeClr val="accent4"/>
                </a:solidFill>
              </a:rPr>
              <a:t>Geo </a:t>
            </a:r>
            <a:r>
              <a:rPr lang="ko-KR" altLang="en-US" sz="1400">
                <a:solidFill>
                  <a:schemeClr val="accent4"/>
                </a:solidFill>
              </a:rPr>
              <a:t>정보를 담고 있는 </a:t>
            </a:r>
            <a:r>
              <a:rPr lang="en-US" altLang="ko-KR" sz="1400">
                <a:solidFill>
                  <a:schemeClr val="accent4"/>
                </a:solidFill>
              </a:rPr>
              <a:t>json</a:t>
            </a:r>
            <a:r>
              <a:rPr lang="ko-KR" altLang="en-US" sz="1400">
                <a:solidFill>
                  <a:schemeClr val="accent4"/>
                </a:solidFill>
              </a:rPr>
              <a:t>파일 준비</a:t>
            </a:r>
            <a:endParaRPr lang="en-US" altLang="ko-KR" sz="1400">
              <a:solidFill>
                <a:schemeClr val="accent4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9700" y="2802827"/>
            <a:ext cx="335380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[folium</a:t>
            </a:r>
            <a:r>
              <a:rPr lang="ko-KR" altLang="en-US" sz="1400" b="1">
                <a:solidFill>
                  <a:prstClr val="black"/>
                </a:solidFill>
                <a:latin typeface="Arial (본문)"/>
              </a:rPr>
              <a:t> 구현코드 예시</a:t>
            </a:r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]</a:t>
            </a:r>
          </a:p>
          <a:p>
            <a:pPr lvl="0"/>
            <a:r>
              <a:rPr lang="en-US" altLang="ko-KR" sz="1400">
                <a:solidFill>
                  <a:srgbClr val="5F5E58"/>
                </a:solidFill>
              </a:rPr>
              <a:t>- </a:t>
            </a:r>
            <a:r>
              <a:rPr lang="ko-KR" altLang="en-US" sz="1400">
                <a:solidFill>
                  <a:srgbClr val="5F5E58"/>
                </a:solidFill>
              </a:rPr>
              <a:t>이후 </a:t>
            </a:r>
            <a:r>
              <a:rPr lang="en-US" altLang="ko-KR" sz="1400">
                <a:solidFill>
                  <a:srgbClr val="5F5E58"/>
                </a:solidFill>
              </a:rPr>
              <a:t>folium</a:t>
            </a:r>
            <a:r>
              <a:rPr lang="ko-KR" altLang="en-US" sz="1400">
                <a:solidFill>
                  <a:srgbClr val="5F5E58"/>
                </a:solidFill>
              </a:rPr>
              <a:t>을 이용해 사업장 수 시각화</a:t>
            </a:r>
            <a:endParaRPr lang="en-US" altLang="ko-KR" sz="1400">
              <a:solidFill>
                <a:srgbClr val="5F5E58"/>
              </a:solidFill>
            </a:endParaRPr>
          </a:p>
          <a:p>
            <a:pPr lvl="0"/>
            <a:endParaRPr lang="en-US" altLang="ko-KR" sz="1400" b="1">
              <a:solidFill>
                <a:prstClr val="black"/>
              </a:solidFill>
              <a:latin typeface="Arial (본문)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l="10393" t="62396" r="55789" b="7213"/>
          <a:stretch/>
        </p:blipFill>
        <p:spPr>
          <a:xfrm>
            <a:off x="5602776" y="2789949"/>
            <a:ext cx="6184671" cy="31263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rcRect l="10393" t="32505" r="63735" b="42551"/>
          <a:stretch/>
        </p:blipFill>
        <p:spPr>
          <a:xfrm>
            <a:off x="139701" y="3365752"/>
            <a:ext cx="4731558" cy="256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91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데이터 소개 및 전처리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24865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3305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400">
                <a:solidFill>
                  <a:srgbClr val="5F5E58"/>
                </a:solidFill>
              </a:rPr>
              <a:t>지역별 연도기준 전국 사업장 분포 확인</a:t>
            </a:r>
            <a:endParaRPr lang="ko-KR" altLang="en-US" sz="1400" dirty="0">
              <a:solidFill>
                <a:srgbClr val="5F5E58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9700" y="1792074"/>
            <a:ext cx="423224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[folium</a:t>
            </a:r>
            <a:r>
              <a:rPr lang="ko-KR" altLang="en-US" sz="1400" b="1">
                <a:solidFill>
                  <a:prstClr val="black"/>
                </a:solidFill>
                <a:latin typeface="Arial (본문)"/>
              </a:rPr>
              <a:t> 구현코드 예시</a:t>
            </a:r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]</a:t>
            </a:r>
          </a:p>
          <a:p>
            <a:pPr lvl="0"/>
            <a:r>
              <a:rPr lang="en-US" altLang="ko-KR" sz="1400">
                <a:solidFill>
                  <a:srgbClr val="5F5E58"/>
                </a:solidFill>
              </a:rPr>
              <a:t>- </a:t>
            </a:r>
            <a:r>
              <a:rPr lang="ko-KR" altLang="en-US" sz="1400">
                <a:solidFill>
                  <a:srgbClr val="5F5E58"/>
                </a:solidFill>
              </a:rPr>
              <a:t>이후 지도에서 각 지역별 팝업을 통해 그래프 확인</a:t>
            </a:r>
            <a:endParaRPr lang="en-US" altLang="ko-KR" sz="1400">
              <a:solidFill>
                <a:srgbClr val="5F5E58"/>
              </a:solidFill>
            </a:endParaRPr>
          </a:p>
          <a:p>
            <a:pPr lvl="0"/>
            <a:endParaRPr lang="en-US" altLang="ko-KR" sz="1400" b="1">
              <a:solidFill>
                <a:prstClr val="black"/>
              </a:solidFill>
              <a:latin typeface="Arial (본문)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797556" y="1743510"/>
            <a:ext cx="832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결과물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r>
              <a:rPr lang="en-US" altLang="ko-KR" sz="1400">
                <a:solidFill>
                  <a:schemeClr val="accent4"/>
                </a:solidFill>
              </a:rPr>
              <a:t>: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0483" t="19635" r="60372" b="51696"/>
          <a:stretch/>
        </p:blipFill>
        <p:spPr>
          <a:xfrm>
            <a:off x="139700" y="2322628"/>
            <a:ext cx="5330075" cy="294926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l="10483" t="55218" r="55606" b="17012"/>
          <a:stretch/>
        </p:blipFill>
        <p:spPr>
          <a:xfrm>
            <a:off x="5797556" y="2322628"/>
            <a:ext cx="6201667" cy="285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71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데이터 소개 및 전처리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24865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3305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400">
                <a:solidFill>
                  <a:srgbClr val="5F5E58"/>
                </a:solidFill>
              </a:rPr>
              <a:t>지역별 연도기준 전국 사업장 분포 확인</a:t>
            </a:r>
            <a:endParaRPr lang="ko-KR" altLang="en-US" sz="1400" dirty="0">
              <a:solidFill>
                <a:srgbClr val="5F5E58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9700" y="1792074"/>
            <a:ext cx="19672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[</a:t>
            </a:r>
            <a:r>
              <a:rPr lang="ko-KR" altLang="en-US" sz="1400" b="1">
                <a:solidFill>
                  <a:prstClr val="black"/>
                </a:solidFill>
                <a:latin typeface="Arial (본문)"/>
              </a:rPr>
              <a:t>그래프 구현코드 예시</a:t>
            </a:r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]</a:t>
            </a:r>
          </a:p>
          <a:p>
            <a:pPr lvl="0"/>
            <a:endParaRPr lang="en-US" altLang="ko-KR" sz="1400" b="1">
              <a:solidFill>
                <a:prstClr val="black"/>
              </a:solidFill>
              <a:latin typeface="Arial (본문)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83433" y="1792074"/>
            <a:ext cx="42819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결과물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pPr lvl="0"/>
            <a:r>
              <a:rPr lang="en-US" altLang="ko-KR" sz="1400">
                <a:solidFill>
                  <a:schemeClr val="accent4"/>
                </a:solidFill>
              </a:rPr>
              <a:t>:</a:t>
            </a:r>
            <a:r>
              <a:rPr lang="en-US" altLang="ko-KR" sz="1400">
                <a:solidFill>
                  <a:srgbClr val="5F5E58"/>
                </a:solidFill>
              </a:rPr>
              <a:t>- </a:t>
            </a:r>
            <a:r>
              <a:rPr lang="ko-KR" altLang="en-US" sz="1400">
                <a:solidFill>
                  <a:srgbClr val="5F5E58"/>
                </a:solidFill>
              </a:rPr>
              <a:t>이후 지도에서 각 지역별 팝업을 통해 그래프 확인</a:t>
            </a:r>
            <a:endParaRPr lang="en-US" altLang="ko-KR" sz="1400">
              <a:solidFill>
                <a:srgbClr val="5F5E58"/>
              </a:solidFill>
            </a:endParaRPr>
          </a:p>
          <a:p>
            <a:endParaRPr lang="en-US" altLang="ko-KR" sz="1400">
              <a:solidFill>
                <a:schemeClr val="accent4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0483" t="19635" r="60372" b="51696"/>
          <a:stretch/>
        </p:blipFill>
        <p:spPr>
          <a:xfrm>
            <a:off x="139700" y="2322628"/>
            <a:ext cx="5330075" cy="294926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l="14265" t="9232" b="8990"/>
          <a:stretch/>
        </p:blipFill>
        <p:spPr>
          <a:xfrm>
            <a:off x="6683433" y="2322629"/>
            <a:ext cx="5324358" cy="285670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l="10536" t="37196" r="54772" b="21950"/>
          <a:stretch/>
        </p:blipFill>
        <p:spPr>
          <a:xfrm>
            <a:off x="162109" y="2174220"/>
            <a:ext cx="6344477" cy="420262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683433" y="5340446"/>
            <a:ext cx="2662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결과 </a:t>
            </a:r>
            <a:r>
              <a:rPr lang="en-US" altLang="ko-KR" sz="1400" b="1">
                <a:latin typeface="Arial (본문)"/>
              </a:rPr>
              <a:t>//</a:t>
            </a:r>
            <a:r>
              <a:rPr lang="ko-KR" altLang="en-US" sz="1400" b="1">
                <a:latin typeface="Arial (본문)"/>
              </a:rPr>
              <a:t>더블클릭하면 링크 이동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r>
              <a:rPr lang="en-US" altLang="ko-KR" sz="1400">
                <a:solidFill>
                  <a:schemeClr val="accent4"/>
                </a:solidFill>
              </a:rPr>
              <a:t>:</a:t>
            </a:r>
          </a:p>
        </p:txBody>
      </p:sp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303864"/>
              </p:ext>
            </p:extLst>
          </p:nvPr>
        </p:nvGraphicFramePr>
        <p:xfrm>
          <a:off x="6878213" y="5689834"/>
          <a:ext cx="922337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포장기 셸 개체" showAsIcon="1" r:id="rId6" imgW="922320" imgH="347400" progId="Package">
                  <p:embed/>
                </p:oleObj>
              </mc:Choice>
              <mc:Fallback>
                <p:oleObj name="포장기 셸 개체" showAsIcon="1" r:id="rId6" imgW="922320" imgH="347400" progId="Package">
                  <p:embed/>
                  <p:pic>
                    <p:nvPicPr>
                      <p:cNvPr id="15" name="개체 1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78213" y="5689834"/>
                        <a:ext cx="922337" cy="347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8389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데이터 소개 및 전처리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24865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3305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400">
                <a:solidFill>
                  <a:srgbClr val="5F5E58"/>
                </a:solidFill>
              </a:rPr>
              <a:t>지역별 연도기준 전국 사업장 분포 확인</a:t>
            </a:r>
            <a:endParaRPr lang="ko-KR" altLang="en-US" sz="1400" dirty="0">
              <a:solidFill>
                <a:srgbClr val="5F5E58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9700" y="1792074"/>
            <a:ext cx="42819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분석내용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pPr lvl="0"/>
            <a:r>
              <a:rPr lang="en-US" altLang="ko-KR" sz="1400">
                <a:solidFill>
                  <a:schemeClr val="accent4"/>
                </a:solidFill>
              </a:rPr>
              <a:t>:</a:t>
            </a:r>
            <a:r>
              <a:rPr lang="en-US" altLang="ko-KR" sz="1400">
                <a:solidFill>
                  <a:srgbClr val="5F5E58"/>
                </a:solidFill>
              </a:rPr>
              <a:t>- </a:t>
            </a:r>
            <a:r>
              <a:rPr lang="ko-KR" altLang="en-US" sz="1400">
                <a:solidFill>
                  <a:srgbClr val="5F5E58"/>
                </a:solidFill>
              </a:rPr>
              <a:t>이후 지도에서 각 지역별 팝업을 통해 그래프 확인</a:t>
            </a:r>
            <a:endParaRPr lang="en-US" altLang="ko-KR" sz="1400">
              <a:solidFill>
                <a:srgbClr val="5F5E58"/>
              </a:solidFill>
            </a:endParaRPr>
          </a:p>
          <a:p>
            <a:endParaRPr lang="en-US" altLang="ko-KR" sz="14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163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055927" y="6348328"/>
            <a:ext cx="1136073" cy="430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데이터 소개 및 전처리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36038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Tkinter Interface </a:t>
            </a: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구축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3305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400">
                <a:solidFill>
                  <a:srgbClr val="5F5E58"/>
                </a:solidFill>
              </a:rPr>
              <a:t>지역별 연도기준 전국 사업장 분포 확인</a:t>
            </a:r>
            <a:endParaRPr lang="ko-KR" altLang="en-US" sz="1400" dirty="0">
              <a:solidFill>
                <a:srgbClr val="5F5E58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9700" y="1792074"/>
            <a:ext cx="31021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업종별 사업장 변화 그래프 출력함수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pPr lvl="0"/>
            <a:r>
              <a:rPr lang="en-US" altLang="ko-KR" sz="1400">
                <a:solidFill>
                  <a:schemeClr val="accent4"/>
                </a:solidFill>
              </a:rPr>
              <a:t>:</a:t>
            </a:r>
            <a:r>
              <a:rPr lang="en-US" altLang="ko-KR" sz="1400">
                <a:solidFill>
                  <a:srgbClr val="5F5E58"/>
                </a:solidFill>
              </a:rPr>
              <a:t>-</a:t>
            </a:r>
            <a:endParaRPr lang="en-US" altLang="ko-KR" sz="1400">
              <a:solidFill>
                <a:schemeClr val="accent4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5CCBC60-0FB7-4313-B34E-DE72541152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01"/>
          <a:stretch/>
        </p:blipFill>
        <p:spPr>
          <a:xfrm>
            <a:off x="139700" y="2129596"/>
            <a:ext cx="5518265" cy="42187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F07B5D7-19B4-4D0E-B89B-7C2C7B594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036" y="2129596"/>
            <a:ext cx="4964196" cy="452170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544786" y="1797087"/>
            <a:ext cx="31021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업종별 사업장 변화 그래프 출력함수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pPr lvl="0"/>
            <a:endParaRPr lang="en-US" altLang="ko-KR" sz="14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955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055927" y="6348328"/>
            <a:ext cx="1136073" cy="430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데이터 소개 및 전처리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36038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Tkinter Interface </a:t>
            </a: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구축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3305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400">
                <a:solidFill>
                  <a:srgbClr val="5F5E58"/>
                </a:solidFill>
              </a:rPr>
              <a:t>지역별 연도기준 전국 사업장 분포 확인</a:t>
            </a:r>
            <a:endParaRPr lang="ko-KR" altLang="en-US" sz="1400" dirty="0">
              <a:solidFill>
                <a:srgbClr val="5F5E58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9700" y="1792074"/>
            <a:ext cx="41120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Arial (본문)"/>
              </a:rPr>
              <a:t>[</a:t>
            </a:r>
            <a:r>
              <a:rPr lang="ko-KR" altLang="en-US" sz="1400" b="1" dirty="0" err="1">
                <a:latin typeface="Arial (본문)"/>
              </a:rPr>
              <a:t>지열별</a:t>
            </a:r>
            <a:r>
              <a:rPr lang="ko-KR" altLang="en-US" sz="1400" b="1" dirty="0">
                <a:latin typeface="Arial (본문)"/>
              </a:rPr>
              <a:t> 사업장 변화 그래프 출력 함수 및 </a:t>
            </a:r>
            <a:r>
              <a:rPr lang="en-US" altLang="ko-KR" sz="1400" b="1" dirty="0">
                <a:latin typeface="Arial (본문)"/>
              </a:rPr>
              <a:t>UI </a:t>
            </a:r>
            <a:r>
              <a:rPr lang="ko-KR" altLang="en-US" sz="1400" b="1" dirty="0">
                <a:latin typeface="Arial (본문)"/>
              </a:rPr>
              <a:t>구성</a:t>
            </a:r>
            <a:r>
              <a:rPr lang="en-US" altLang="ko-KR" sz="1400" b="1" dirty="0">
                <a:latin typeface="Arial (본문)"/>
              </a:rPr>
              <a:t>]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81B3EB2-8C53-4C85-A838-4156C0A35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15" y="2412156"/>
            <a:ext cx="5459031" cy="40023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B764C08-60F2-410E-A46A-D75622092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138" y="3275072"/>
            <a:ext cx="4250168" cy="227647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377DAE-946A-419F-92CF-DBAB0C9B5CB7}"/>
              </a:ext>
            </a:extLst>
          </p:cNvPr>
          <p:cNvSpPr/>
          <p:nvPr/>
        </p:nvSpPr>
        <p:spPr>
          <a:xfrm>
            <a:off x="6544786" y="1797087"/>
            <a:ext cx="8418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Arial (본문)"/>
              </a:rPr>
              <a:t>[</a:t>
            </a:r>
            <a:r>
              <a:rPr lang="ko-KR" altLang="en-US" sz="1400" b="1" dirty="0">
                <a:latin typeface="Arial (본문)"/>
              </a:rPr>
              <a:t>결과물</a:t>
            </a:r>
            <a:r>
              <a:rPr lang="en-US" altLang="ko-KR" sz="1400" b="1" dirty="0">
                <a:latin typeface="Arial (본문)"/>
              </a:rPr>
              <a:t>]</a:t>
            </a:r>
          </a:p>
          <a:p>
            <a:pPr lvl="0"/>
            <a:endParaRPr lang="en-US" altLang="ko-KR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183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7" b="117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12237082" cy="6858000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1219200" y="2247829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13824" y="2273229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13824" y="3542048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13824" y="4805642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13824" y="606923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59166" y="2273229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>
                <a:solidFill>
                  <a:schemeClr val="bg1"/>
                </a:solidFill>
              </a:rPr>
              <a:t>데이터 소개 및 전처리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59166" y="3542048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>
                <a:solidFill>
                  <a:schemeClr val="bg1"/>
                </a:solidFill>
              </a:rPr>
              <a:t>분석 및 시각화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59166" y="480564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>
                <a:solidFill>
                  <a:schemeClr val="bg1"/>
                </a:solidFill>
              </a:rPr>
              <a:t>결론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59166" y="606923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>
                <a:solidFill>
                  <a:schemeClr val="bg1"/>
                </a:solidFill>
              </a:rPr>
              <a:t>비고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59166" y="2674193"/>
            <a:ext cx="3541394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네용</a:t>
            </a:r>
            <a:endParaRPr lang="en-US" altLang="ko-KR" sz="1400" spc="-15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내용</a:t>
            </a:r>
            <a:endParaRPr lang="ko-KR" altLang="en-US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16874" y="3938945"/>
            <a:ext cx="3541394" cy="629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네용</a:t>
            </a:r>
            <a:endParaRPr lang="en-US" altLang="ko-KR" sz="1400" spc="-15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내용</a:t>
            </a:r>
            <a:endParaRPr lang="ko-KR" altLang="en-US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74582" y="5203697"/>
            <a:ext cx="3541394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네용</a:t>
            </a:r>
            <a:endParaRPr lang="en-US" altLang="ko-KR" sz="1400" spc="-15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내용</a:t>
            </a:r>
            <a:endParaRPr lang="ko-KR" altLang="en-US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219200" y="3542048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219200" y="4836267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231900" y="6028886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886674" y="588588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CONTENTS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0109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A163E8D-89B0-4C47-8953-0EC00D243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138" y="3286234"/>
            <a:ext cx="4250168" cy="281104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055927" y="6348328"/>
            <a:ext cx="1136073" cy="430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데이터 소개 및 전처리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36038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Tkinter Interface </a:t>
            </a: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구축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3305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400">
                <a:solidFill>
                  <a:srgbClr val="5F5E58"/>
                </a:solidFill>
              </a:rPr>
              <a:t>지역별 연도기준 전국 사업장 분포 확인</a:t>
            </a:r>
            <a:endParaRPr lang="ko-KR" altLang="en-US" sz="1400" dirty="0">
              <a:solidFill>
                <a:srgbClr val="5F5E58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9700" y="1792074"/>
            <a:ext cx="41120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Arial (본문)"/>
              </a:rPr>
              <a:t>[</a:t>
            </a:r>
            <a:r>
              <a:rPr lang="ko-KR" altLang="en-US" sz="1400" b="1" dirty="0" err="1">
                <a:latin typeface="Arial (본문)"/>
              </a:rPr>
              <a:t>지열별</a:t>
            </a:r>
            <a:r>
              <a:rPr lang="ko-KR" altLang="en-US" sz="1400" b="1" dirty="0">
                <a:latin typeface="Arial (본문)"/>
              </a:rPr>
              <a:t> 사업장 변화 그래프 출력 함수 및 </a:t>
            </a:r>
            <a:r>
              <a:rPr lang="en-US" altLang="ko-KR" sz="1400" b="1" dirty="0">
                <a:latin typeface="Arial (본문)"/>
              </a:rPr>
              <a:t>UI </a:t>
            </a:r>
            <a:r>
              <a:rPr lang="ko-KR" altLang="en-US" sz="1400" b="1" dirty="0">
                <a:latin typeface="Arial (본문)"/>
              </a:rPr>
              <a:t>구성</a:t>
            </a:r>
            <a:r>
              <a:rPr lang="en-US" altLang="ko-KR" sz="1400" b="1" dirty="0">
                <a:latin typeface="Arial (본문)"/>
              </a:rPr>
              <a:t>]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A33D3E-0FDE-418F-A68E-BAF50DF37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77" y="2209481"/>
            <a:ext cx="5241161" cy="44904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B85D0E5-C856-4E8D-9275-95775A497B72}"/>
              </a:ext>
            </a:extLst>
          </p:cNvPr>
          <p:cNvSpPr/>
          <p:nvPr/>
        </p:nvSpPr>
        <p:spPr>
          <a:xfrm>
            <a:off x="6544786" y="1797087"/>
            <a:ext cx="8418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Arial (본문)"/>
              </a:rPr>
              <a:t>[</a:t>
            </a:r>
            <a:r>
              <a:rPr lang="ko-KR" altLang="en-US" sz="1400" b="1" dirty="0">
                <a:latin typeface="Arial (본문)"/>
              </a:rPr>
              <a:t>결과물</a:t>
            </a:r>
            <a:r>
              <a:rPr lang="en-US" altLang="ko-KR" sz="1400" b="1" dirty="0">
                <a:latin typeface="Arial (본문)"/>
              </a:rPr>
              <a:t>]</a:t>
            </a:r>
          </a:p>
          <a:p>
            <a:pPr lvl="0"/>
            <a:endParaRPr lang="en-US" altLang="ko-KR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351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데이터 소개 및 전처리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36038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Tkinter Interface </a:t>
            </a: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구축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1181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400">
                <a:solidFill>
                  <a:srgbClr val="5F5E58"/>
                </a:solidFill>
              </a:rPr>
              <a:t>결과 및 분석</a:t>
            </a:r>
            <a:endParaRPr lang="ko-KR" altLang="en-US" sz="1400" dirty="0">
              <a:solidFill>
                <a:srgbClr val="5F5E58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9700" y="1792074"/>
            <a:ext cx="2882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Arial (본문)"/>
              </a:rPr>
              <a:t>[</a:t>
            </a:r>
            <a:r>
              <a:rPr lang="ko-KR" altLang="en-US" sz="1400" b="1" dirty="0">
                <a:latin typeface="Arial (본문)"/>
              </a:rPr>
              <a:t>작동 방식 </a:t>
            </a:r>
            <a:r>
              <a:rPr lang="en-US" altLang="ko-KR" sz="1400" b="1" dirty="0">
                <a:latin typeface="Arial (본문)"/>
                <a:sym typeface="Wingdings" panose="05000000000000000000" pitchFamily="2" charset="2"/>
              </a:rPr>
              <a:t> </a:t>
            </a:r>
            <a:r>
              <a:rPr lang="ko-KR" altLang="en-US" sz="1400" b="1" dirty="0">
                <a:latin typeface="Arial (본문)"/>
                <a:sym typeface="Wingdings" panose="05000000000000000000" pitchFamily="2" charset="2"/>
              </a:rPr>
              <a:t>서비스업 버튼 클릭</a:t>
            </a:r>
            <a:r>
              <a:rPr lang="en-US" altLang="ko-KR" sz="1400" b="1" dirty="0">
                <a:latin typeface="Arial (본문)"/>
              </a:rPr>
              <a:t>]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544786" y="1797087"/>
            <a:ext cx="30155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Arial (본문)"/>
              </a:rPr>
              <a:t>[</a:t>
            </a:r>
            <a:r>
              <a:rPr lang="ko-KR" altLang="en-US" sz="1400" b="1" dirty="0">
                <a:latin typeface="Arial (본문)"/>
              </a:rPr>
              <a:t>서비스업 사업장 변화 그래프 출력</a:t>
            </a:r>
            <a:r>
              <a:rPr lang="en-US" altLang="ko-KR" sz="1400" b="1" dirty="0">
                <a:latin typeface="Arial (본문)"/>
              </a:rPr>
              <a:t>]</a:t>
            </a:r>
          </a:p>
          <a:p>
            <a:pPr lvl="0"/>
            <a:endParaRPr lang="en-US" altLang="ko-KR" sz="1400" dirty="0">
              <a:solidFill>
                <a:schemeClr val="accent4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8430DEE-0550-455E-8084-BD85EAE7E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29" y="2675646"/>
            <a:ext cx="5323403" cy="35231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DFF831D-23E0-4B04-BAEC-17EB607C5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920" y="3215307"/>
            <a:ext cx="4846579" cy="220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36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데이터 소개 및 전처리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36038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Tkinter Interface </a:t>
            </a: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구축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1181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400">
                <a:solidFill>
                  <a:srgbClr val="5F5E58"/>
                </a:solidFill>
              </a:rPr>
              <a:t>결과 및 분석</a:t>
            </a:r>
            <a:endParaRPr lang="ko-KR" altLang="en-US" sz="1400" dirty="0">
              <a:solidFill>
                <a:srgbClr val="5F5E58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9700" y="1792074"/>
            <a:ext cx="34708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Arial (본문)"/>
              </a:rPr>
              <a:t>[</a:t>
            </a:r>
            <a:r>
              <a:rPr lang="ko-KR" altLang="en-US" sz="1400" b="1" dirty="0">
                <a:latin typeface="Arial (본문)"/>
              </a:rPr>
              <a:t>작동 방식 </a:t>
            </a:r>
            <a:r>
              <a:rPr lang="en-US" altLang="ko-KR" sz="1400" b="1" dirty="0">
                <a:latin typeface="Arial (본문)"/>
                <a:sym typeface="Wingdings" panose="05000000000000000000" pitchFamily="2" charset="2"/>
              </a:rPr>
              <a:t> </a:t>
            </a:r>
            <a:r>
              <a:rPr lang="ko-KR" altLang="en-US" sz="1400" b="1" dirty="0">
                <a:latin typeface="Arial (본문)"/>
                <a:sym typeface="Wingdings" panose="05000000000000000000" pitchFamily="2" charset="2"/>
              </a:rPr>
              <a:t>광역시도별 지도 버튼 클릭</a:t>
            </a:r>
            <a:r>
              <a:rPr lang="en-US" altLang="ko-KR" sz="1400" b="1" dirty="0">
                <a:latin typeface="Arial (본문)"/>
              </a:rPr>
              <a:t>]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544786" y="1797087"/>
            <a:ext cx="34740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Arial (본문)"/>
              </a:rPr>
              <a:t>[</a:t>
            </a:r>
            <a:r>
              <a:rPr lang="ko-KR" altLang="en-US" sz="1400" b="1" dirty="0">
                <a:latin typeface="Arial (본문)"/>
              </a:rPr>
              <a:t>지역별 사업장 변화 지도 및 그래프 출력</a:t>
            </a:r>
            <a:r>
              <a:rPr lang="en-US" altLang="ko-KR" sz="1400" b="1" dirty="0">
                <a:latin typeface="Arial (본문)"/>
              </a:rPr>
              <a:t>]</a:t>
            </a:r>
          </a:p>
          <a:p>
            <a:pPr lvl="0"/>
            <a:endParaRPr lang="en-US" altLang="ko-KR" sz="1400" dirty="0">
              <a:solidFill>
                <a:schemeClr val="accent4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0544220-4A1F-4412-960F-220D1A5F9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70" y="2420222"/>
            <a:ext cx="5775091" cy="382208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42730D5-494C-4E07-8402-A4810C4E2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786" y="2283371"/>
            <a:ext cx="4639559" cy="395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11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데이터 소개 및 전처리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22300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결과 및 분석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1181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400">
                <a:solidFill>
                  <a:srgbClr val="5F5E58"/>
                </a:solidFill>
              </a:rPr>
              <a:t>결과 및 분석</a:t>
            </a:r>
            <a:endParaRPr lang="ko-KR" altLang="en-US" sz="1400" dirty="0">
              <a:solidFill>
                <a:srgbClr val="5F5E58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9700" y="1792074"/>
            <a:ext cx="5827236" cy="33239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결과 및 분석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pPr lvl="0"/>
            <a:r>
              <a:rPr lang="en-US" altLang="ko-KR" sz="1400">
                <a:solidFill>
                  <a:schemeClr val="accent4"/>
                </a:solidFill>
              </a:rPr>
              <a:t>:</a:t>
            </a:r>
            <a:r>
              <a:rPr lang="en-US" altLang="ko-KR" sz="1400">
                <a:solidFill>
                  <a:srgbClr val="5F5E58"/>
                </a:solidFill>
              </a:rPr>
              <a:t>-</a:t>
            </a:r>
          </a:p>
          <a:p>
            <a:pPr lvl="0"/>
            <a:endParaRPr lang="en-US" altLang="ko-KR" sz="1400">
              <a:solidFill>
                <a:srgbClr val="5F5E58"/>
              </a:solidFill>
            </a:endParaRPr>
          </a:p>
          <a:p>
            <a:pPr lvl="0"/>
            <a:r>
              <a:rPr lang="ko-KR" altLang="en-US" sz="1400">
                <a:solidFill>
                  <a:schemeClr val="accent4"/>
                </a:solidFill>
              </a:rPr>
              <a:t>년도별 결과 보고</a:t>
            </a:r>
          </a:p>
          <a:p>
            <a:pPr lvl="0"/>
            <a:r>
              <a:rPr lang="en-US" altLang="ko-KR" sz="1400">
                <a:solidFill>
                  <a:schemeClr val="accent4"/>
                </a:solidFill>
              </a:rPr>
              <a:t>?</a:t>
            </a:r>
          </a:p>
          <a:p>
            <a:pPr lvl="0"/>
            <a:endParaRPr lang="en-US" altLang="ko-KR" sz="1400">
              <a:solidFill>
                <a:schemeClr val="accent4"/>
              </a:solidFill>
            </a:endParaRPr>
          </a:p>
          <a:p>
            <a:pPr lvl="0"/>
            <a:r>
              <a:rPr lang="ko-KR" altLang="en-US" sz="1400">
                <a:solidFill>
                  <a:schemeClr val="accent4"/>
                </a:solidFill>
              </a:rPr>
              <a:t>업종별 결과 보고</a:t>
            </a:r>
          </a:p>
          <a:p>
            <a:pPr lvl="0"/>
            <a:r>
              <a:rPr lang="en-US" altLang="ko-KR" sz="1400">
                <a:solidFill>
                  <a:schemeClr val="accent4"/>
                </a:solidFill>
              </a:rPr>
              <a:t>?</a:t>
            </a:r>
          </a:p>
          <a:p>
            <a:pPr lvl="0"/>
            <a:endParaRPr lang="en-US" altLang="ko-KR" sz="1400">
              <a:solidFill>
                <a:schemeClr val="accent4"/>
              </a:solidFill>
            </a:endParaRPr>
          </a:p>
          <a:p>
            <a:pPr lvl="0"/>
            <a:r>
              <a:rPr lang="ko-KR" altLang="en-US" sz="1400">
                <a:solidFill>
                  <a:schemeClr val="accent4"/>
                </a:solidFill>
              </a:rPr>
              <a:t>지역별 결과 보고</a:t>
            </a:r>
          </a:p>
          <a:p>
            <a:pPr lvl="0"/>
            <a:r>
              <a:rPr lang="en-US" altLang="ko-KR" sz="1400">
                <a:solidFill>
                  <a:schemeClr val="accent4"/>
                </a:solidFill>
              </a:rPr>
              <a:t>?</a:t>
            </a:r>
          </a:p>
          <a:p>
            <a:pPr lvl="0"/>
            <a:endParaRPr lang="en-US" altLang="ko-KR" sz="1400">
              <a:solidFill>
                <a:schemeClr val="accent4"/>
              </a:solidFill>
            </a:endParaRPr>
          </a:p>
          <a:p>
            <a:pPr lvl="0"/>
            <a:r>
              <a:rPr lang="en-US" altLang="ko-KR" sz="1400">
                <a:solidFill>
                  <a:schemeClr val="accent4"/>
                </a:solidFill>
              </a:rPr>
              <a:t>(</a:t>
            </a:r>
            <a:r>
              <a:rPr lang="ko-KR" altLang="en-US" sz="1400">
                <a:solidFill>
                  <a:schemeClr val="accent4"/>
                </a:solidFill>
              </a:rPr>
              <a:t>발표 시 결과 보고는 프로그램을 동작하면서 설명하는 것으로 할까요</a:t>
            </a:r>
            <a:r>
              <a:rPr lang="en-US" altLang="ko-KR" sz="1400">
                <a:solidFill>
                  <a:schemeClr val="accent4"/>
                </a:solidFill>
              </a:rPr>
              <a:t>?)</a:t>
            </a:r>
          </a:p>
          <a:p>
            <a:pPr lvl="0"/>
            <a:endParaRPr lang="en-US" altLang="ko-KR" sz="1400">
              <a:solidFill>
                <a:schemeClr val="accent4"/>
              </a:solidFill>
            </a:endParaRPr>
          </a:p>
          <a:p>
            <a:pPr lvl="0"/>
            <a:endParaRPr lang="en-US" altLang="ko-KR" sz="1400">
              <a:solidFill>
                <a:schemeClr val="accent4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48551" y="-814647"/>
            <a:ext cx="3216525" cy="18620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서식 맞출것</a:t>
            </a:r>
          </a:p>
        </p:txBody>
      </p:sp>
    </p:spTree>
    <p:extLst>
      <p:ext uri="{BB962C8B-B14F-4D97-AF65-F5344CB8AC3E}">
        <p14:creationId xmlns:p14="http://schemas.microsoft.com/office/powerpoint/2010/main" val="2470271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57895" y="3058825"/>
            <a:ext cx="2076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감사합니다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00750" y="3643600"/>
            <a:ext cx="1590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</a:rPr>
              <a:t>미니프로젝트 </a:t>
            </a:r>
            <a:r>
              <a:rPr lang="en-US" altLang="ko-KR" sz="1400">
                <a:solidFill>
                  <a:schemeClr val="bg1"/>
                </a:solidFill>
              </a:rPr>
              <a:t>3</a:t>
            </a:r>
            <a:r>
              <a:rPr lang="ko-KR" altLang="en-US" sz="1400">
                <a:solidFill>
                  <a:schemeClr val="bg1"/>
                </a:solidFill>
              </a:rPr>
              <a:t>조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682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새별의 파워포인트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21210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데이터 준비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5549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공공데이터 포탈 </a:t>
            </a:r>
            <a:r>
              <a:rPr lang="en-US" altLang="ko-KR" sz="1400">
                <a:solidFill>
                  <a:schemeClr val="accent4"/>
                </a:solidFill>
              </a:rPr>
              <a:t>: https://www.data.go.kr/data/15083277/fileData.do </a:t>
            </a:r>
          </a:p>
          <a:p>
            <a:endParaRPr lang="ko-KR" altLang="en-US" sz="1400" dirty="0">
              <a:solidFill>
                <a:schemeClr val="accent4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2217660-8B7C-4973-BFE4-3959C6B64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09" y="2371942"/>
            <a:ext cx="7150032" cy="414523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6BD5C1A-C427-4DC1-8DF2-173AD50E0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996" y="2371941"/>
            <a:ext cx="4208706" cy="414523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9700" y="1743510"/>
            <a:ext cx="36631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데이터 기간범위</a:t>
            </a:r>
            <a:r>
              <a:rPr lang="en-US" altLang="ko-KR" sz="1400">
                <a:solidFill>
                  <a:schemeClr val="accent4"/>
                </a:solidFill>
              </a:rPr>
              <a:t>: 2018</a:t>
            </a:r>
            <a:r>
              <a:rPr lang="ko-KR" altLang="en-US" sz="1400">
                <a:solidFill>
                  <a:schemeClr val="accent4"/>
                </a:solidFill>
              </a:rPr>
              <a:t>년 </a:t>
            </a:r>
            <a:r>
              <a:rPr lang="en-US" altLang="ko-KR" sz="1400">
                <a:solidFill>
                  <a:schemeClr val="accent4"/>
                </a:solidFill>
              </a:rPr>
              <a:t>3</a:t>
            </a:r>
            <a:r>
              <a:rPr lang="ko-KR" altLang="en-US" sz="1400">
                <a:solidFill>
                  <a:schemeClr val="accent4"/>
                </a:solidFill>
              </a:rPr>
              <a:t>월 </a:t>
            </a:r>
            <a:r>
              <a:rPr lang="en-US" altLang="ko-KR" sz="1400">
                <a:solidFill>
                  <a:schemeClr val="accent4"/>
                </a:solidFill>
              </a:rPr>
              <a:t>~ </a:t>
            </a:r>
            <a:r>
              <a:rPr lang="en-US" altLang="ko-KR" sz="1600">
                <a:solidFill>
                  <a:schemeClr val="accent4"/>
                </a:solidFill>
              </a:rPr>
              <a:t>2021</a:t>
            </a:r>
            <a:r>
              <a:rPr lang="ko-KR" altLang="en-US" sz="1400">
                <a:solidFill>
                  <a:schemeClr val="accent4"/>
                </a:solidFill>
              </a:rPr>
              <a:t>년 </a:t>
            </a:r>
            <a:r>
              <a:rPr lang="en-US" altLang="ko-KR" sz="1400">
                <a:solidFill>
                  <a:schemeClr val="accent4"/>
                </a:solidFill>
              </a:rPr>
              <a:t>7</a:t>
            </a:r>
            <a:r>
              <a:rPr lang="ko-KR" altLang="en-US" sz="1400">
                <a:solidFill>
                  <a:schemeClr val="accent4"/>
                </a:solidFill>
              </a:rPr>
              <a:t>월</a:t>
            </a:r>
            <a:endParaRPr lang="en-US" altLang="ko-KR" sz="1400">
              <a:solidFill>
                <a:schemeClr val="accent4"/>
              </a:solidFill>
            </a:endParaRPr>
          </a:p>
          <a:p>
            <a:r>
              <a:rPr lang="ko-KR" altLang="en-US" sz="1400">
                <a:solidFill>
                  <a:schemeClr val="accent4"/>
                </a:solidFill>
              </a:rPr>
              <a:t>데이터 크기</a:t>
            </a:r>
            <a:r>
              <a:rPr lang="en-US" altLang="ko-KR" sz="1400">
                <a:solidFill>
                  <a:schemeClr val="accent4"/>
                </a:solidFill>
              </a:rPr>
              <a:t>: 4G/2000</a:t>
            </a:r>
            <a:r>
              <a:rPr lang="ko-KR" altLang="en-US" sz="1400">
                <a:solidFill>
                  <a:schemeClr val="accent4"/>
                </a:solidFill>
              </a:rPr>
              <a:t>만건</a:t>
            </a:r>
            <a:endParaRPr lang="en-US" altLang="ko-KR" sz="1400">
              <a:solidFill>
                <a:schemeClr val="accent4"/>
              </a:solidFill>
            </a:endParaRPr>
          </a:p>
          <a:p>
            <a:endParaRPr lang="ko-KR" altLang="en-US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679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데이터 소개 및 전처리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21210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데이터 준비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2896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데이터에 컬럼이 많아 일부만 사용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50DAE2-1813-45AC-B728-73DFAF8284A6}"/>
              </a:ext>
            </a:extLst>
          </p:cNvPr>
          <p:cNvSpPr txBox="1"/>
          <p:nvPr/>
        </p:nvSpPr>
        <p:spPr>
          <a:xfrm>
            <a:off x="179573" y="1655892"/>
            <a:ext cx="5616771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atin typeface="Arial (본문)"/>
              </a:rPr>
              <a:t>[COLUMN]</a:t>
            </a: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Arial (본문)"/>
              </a:rPr>
              <a:t>- </a:t>
            </a:r>
            <a:r>
              <a:rPr lang="ko-KR" altLang="en-US" sz="1000" dirty="0" err="1">
                <a:solidFill>
                  <a:srgbClr val="FF0000"/>
                </a:solidFill>
                <a:latin typeface="Arial (본문)"/>
              </a:rPr>
              <a:t>자료생성년월</a:t>
            </a:r>
            <a:r>
              <a:rPr lang="ko-KR" altLang="en-US" sz="1000" dirty="0">
                <a:latin typeface="Arial (본문)"/>
              </a:rPr>
              <a:t> DATA_CRT_YM VARCHAR(6),</a:t>
            </a:r>
            <a:endParaRPr lang="en-US" altLang="ko-KR" sz="1000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Arial (본문)"/>
              </a:rPr>
              <a:t>- </a:t>
            </a:r>
            <a:r>
              <a:rPr lang="ko-KR" altLang="en-US" sz="1000">
                <a:latin typeface="Arial (본문)"/>
              </a:rPr>
              <a:t>＂</a:t>
            </a:r>
            <a:r>
              <a:rPr lang="ko-KR" altLang="en-US" sz="1000">
                <a:solidFill>
                  <a:srgbClr val="FF0000"/>
                </a:solidFill>
                <a:latin typeface="Arial (본문)"/>
              </a:rPr>
              <a:t>사업장명</a:t>
            </a:r>
            <a:r>
              <a:rPr lang="ko-KR" altLang="en-US" sz="1000">
                <a:latin typeface="Arial (본문)"/>
              </a:rPr>
              <a:t> </a:t>
            </a:r>
            <a:r>
              <a:rPr lang="ko-KR" altLang="en-US" sz="1000" dirty="0">
                <a:latin typeface="Arial (본문)"/>
              </a:rPr>
              <a:t>WKPL_NM	VARCHAR(100)“,</a:t>
            </a:r>
            <a:endParaRPr lang="en-US" altLang="ko-KR" sz="1000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 (본문)"/>
              </a:rPr>
              <a:t>- </a:t>
            </a:r>
            <a:r>
              <a:rPr lang="ko-KR" altLang="en-US" sz="1000" dirty="0">
                <a:latin typeface="Arial (본문)"/>
              </a:rPr>
              <a:t>사업자등록번호 BZOWR_RGST_NO VARCHAR(10),</a:t>
            </a:r>
            <a:endParaRPr lang="en-US" altLang="ko-KR" sz="1000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 (본문)"/>
              </a:rPr>
              <a:t>- </a:t>
            </a:r>
            <a:r>
              <a:rPr lang="ko-KR" altLang="en-US" sz="1000" dirty="0">
                <a:solidFill>
                  <a:srgbClr val="FF0000"/>
                </a:solidFill>
                <a:latin typeface="Arial (본문)"/>
              </a:rPr>
              <a:t>사업장가입상태코드</a:t>
            </a:r>
            <a:r>
              <a:rPr lang="ko-KR" altLang="en-US" sz="1000" dirty="0">
                <a:latin typeface="Arial (본문)"/>
              </a:rPr>
              <a:t> 1:등록2:탈퇴 WKPL_JNNG_STCD VARCHAR(1),</a:t>
            </a:r>
            <a:endParaRPr lang="en-US" altLang="ko-KR" sz="1000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Arial (본문)"/>
              </a:rPr>
              <a:t>- </a:t>
            </a:r>
            <a:r>
              <a:rPr lang="ko-KR" altLang="en-US" sz="1000">
                <a:latin typeface="Arial (본문)"/>
              </a:rPr>
              <a:t>＂우편번호 </a:t>
            </a:r>
            <a:r>
              <a:rPr lang="ko-KR" altLang="en-US" sz="1000" dirty="0">
                <a:latin typeface="Arial (본문)"/>
              </a:rPr>
              <a:t>ZIP	</a:t>
            </a:r>
            <a:r>
              <a:rPr lang="ko-KR" altLang="en-US" sz="1000">
                <a:latin typeface="Arial (본문)"/>
              </a:rPr>
              <a:t>VARCHAR(6)＂,</a:t>
            </a:r>
            <a:endParaRPr lang="en-US" altLang="ko-KR" sz="1000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Arial (본문)"/>
              </a:rPr>
              <a:t>- </a:t>
            </a:r>
            <a:r>
              <a:rPr lang="ko-KR" altLang="en-US" sz="1000">
                <a:latin typeface="Arial (본문)"/>
              </a:rPr>
              <a:t>＂사업장지번상세주소 </a:t>
            </a:r>
            <a:r>
              <a:rPr lang="ko-KR" altLang="en-US" sz="1000" dirty="0">
                <a:latin typeface="Arial (본문)"/>
              </a:rPr>
              <a:t>WKPL_LTNO_DTL_ADDR	</a:t>
            </a:r>
            <a:r>
              <a:rPr lang="ko-KR" altLang="en-US" sz="1000">
                <a:latin typeface="Arial (본문)"/>
              </a:rPr>
              <a:t>VARCHAR(300)＂,</a:t>
            </a:r>
            <a:endParaRPr lang="en-US" altLang="ko-KR" sz="1000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 (본문)"/>
              </a:rPr>
              <a:t>- </a:t>
            </a:r>
            <a:r>
              <a:rPr lang="ko-KR" altLang="en-US" sz="1000" dirty="0" err="1">
                <a:latin typeface="Arial (본문)"/>
              </a:rPr>
              <a:t>사업장도로명상세주소</a:t>
            </a:r>
            <a:r>
              <a:rPr lang="ko-KR" altLang="en-US" sz="1000" dirty="0">
                <a:latin typeface="Arial (본문)"/>
              </a:rPr>
              <a:t> WKPL_ROAD_NM_DTL_ADDR VARCHAR(300),</a:t>
            </a:r>
            <a:endParaRPr lang="en-US" altLang="ko-KR" sz="1000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Arial (본문)"/>
              </a:rPr>
              <a:t>- </a:t>
            </a:r>
            <a:r>
              <a:rPr lang="ko-KR" altLang="en-US" sz="1000">
                <a:latin typeface="Arial (본문)"/>
              </a:rPr>
              <a:t>＂고객법정동주소코드 </a:t>
            </a:r>
            <a:r>
              <a:rPr lang="ko-KR" altLang="en-US" sz="1000" dirty="0">
                <a:latin typeface="Arial (본문)"/>
              </a:rPr>
              <a:t>CUST_LDONG_ADDR_CD	</a:t>
            </a:r>
            <a:r>
              <a:rPr lang="ko-KR" altLang="en-US" sz="1000">
                <a:latin typeface="Arial (본문)"/>
              </a:rPr>
              <a:t>VARCHAR(10)＂,</a:t>
            </a:r>
            <a:endParaRPr lang="en-US" altLang="ko-KR" sz="1000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Arial (본문)"/>
              </a:rPr>
              <a:t>- </a:t>
            </a:r>
            <a:r>
              <a:rPr lang="ko-KR" altLang="en-US" sz="1000">
                <a:latin typeface="Arial (본문)"/>
              </a:rPr>
              <a:t>＂고객행정동주소코드 </a:t>
            </a:r>
            <a:r>
              <a:rPr lang="ko-KR" altLang="en-US" sz="1000" dirty="0">
                <a:latin typeface="Arial (본문)"/>
              </a:rPr>
              <a:t>CUST_PADONG_ADDR_CD	</a:t>
            </a:r>
            <a:r>
              <a:rPr lang="ko-KR" altLang="en-US" sz="1000">
                <a:latin typeface="Arial (본문)"/>
              </a:rPr>
              <a:t>VARCHAR(10)＂,</a:t>
            </a:r>
            <a:endParaRPr lang="en-US" altLang="ko-KR" sz="1000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Arial (본문)"/>
              </a:rPr>
              <a:t>- </a:t>
            </a:r>
            <a:r>
              <a:rPr lang="ko-KR" altLang="en-US" sz="1000">
                <a:solidFill>
                  <a:srgbClr val="FF0000"/>
                </a:solidFill>
                <a:latin typeface="Arial (본문)"/>
              </a:rPr>
              <a:t>＂법정동주소광역시도코드 </a:t>
            </a:r>
            <a:r>
              <a:rPr lang="ko-KR" altLang="en-US" sz="1000" dirty="0">
                <a:solidFill>
                  <a:srgbClr val="FF0000"/>
                </a:solidFill>
                <a:latin typeface="Arial (본문)"/>
              </a:rPr>
              <a:t>LDONG_ADDR_MGPL_DG_CD	</a:t>
            </a:r>
            <a:r>
              <a:rPr lang="ko-KR" altLang="en-US" sz="1000">
                <a:solidFill>
                  <a:srgbClr val="FF0000"/>
                </a:solidFill>
                <a:latin typeface="Arial (본문)"/>
              </a:rPr>
              <a:t>VARCHAR(2)＂,</a:t>
            </a:r>
            <a:endParaRPr lang="en-US" altLang="ko-KR" sz="1000" dirty="0">
              <a:solidFill>
                <a:srgbClr val="FF0000"/>
              </a:solidFill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Arial (본문)"/>
              </a:rPr>
              <a:t>- </a:t>
            </a:r>
            <a:r>
              <a:rPr lang="ko-KR" altLang="en-US" sz="1000">
                <a:latin typeface="Arial (본문)"/>
              </a:rPr>
              <a:t>＂법정동주소광역시시군구코드 </a:t>
            </a:r>
            <a:r>
              <a:rPr lang="ko-KR" altLang="en-US" sz="1000" dirty="0">
                <a:latin typeface="Arial (본문)"/>
              </a:rPr>
              <a:t>LDONG_ADDR_MGPL_SGGU_CD	</a:t>
            </a:r>
            <a:r>
              <a:rPr lang="ko-KR" altLang="en-US" sz="1000">
                <a:latin typeface="Arial (본문)"/>
              </a:rPr>
              <a:t>VARCHAR(5)＂,</a:t>
            </a:r>
            <a:endParaRPr lang="en-US" altLang="ko-KR" sz="1000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Arial (본문)"/>
              </a:rPr>
              <a:t>- </a:t>
            </a:r>
            <a:r>
              <a:rPr lang="ko-KR" altLang="en-US" sz="1000">
                <a:latin typeface="Arial (본문)"/>
              </a:rPr>
              <a:t>＂법정동주소광역시시군구읍면동코드 </a:t>
            </a:r>
            <a:r>
              <a:rPr lang="ko-KR" altLang="en-US" sz="1000" dirty="0">
                <a:latin typeface="Arial (본문)"/>
              </a:rPr>
              <a:t>LDONG_ADDR_MGPL_SGGU_EMD_CD	</a:t>
            </a:r>
            <a:r>
              <a:rPr lang="ko-KR" altLang="en-US" sz="1000">
                <a:latin typeface="Arial (본문)"/>
              </a:rPr>
              <a:t>VARCHAR(8)＂,</a:t>
            </a:r>
            <a:endParaRPr lang="en-US" altLang="ko-KR" sz="1000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Arial (본문)"/>
              </a:rPr>
              <a:t>- </a:t>
            </a:r>
            <a:r>
              <a:rPr lang="ko-KR" altLang="en-US" sz="1000">
                <a:latin typeface="Arial (본문)"/>
              </a:rPr>
              <a:t>＂사업장형태구분코드 </a:t>
            </a:r>
            <a:r>
              <a:rPr lang="ko-KR" altLang="en-US" sz="1000" dirty="0">
                <a:latin typeface="Arial (본문)"/>
              </a:rPr>
              <a:t>1:법인2:개인 WKPL_STYL_DVCD	VARCHAR(1)“,</a:t>
            </a:r>
            <a:endParaRPr lang="en-US" altLang="ko-KR" sz="1000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Arial (본문)"/>
              </a:rPr>
              <a:t>- </a:t>
            </a:r>
            <a:r>
              <a:rPr lang="ko-KR" altLang="en-US" sz="1000">
                <a:solidFill>
                  <a:srgbClr val="FF0000"/>
                </a:solidFill>
                <a:latin typeface="Arial (본문)"/>
              </a:rPr>
              <a:t>＂사업장업종코드 </a:t>
            </a:r>
            <a:r>
              <a:rPr lang="ko-KR" altLang="en-US" sz="1000" dirty="0">
                <a:solidFill>
                  <a:srgbClr val="FF0000"/>
                </a:solidFill>
                <a:latin typeface="Arial (본문)"/>
              </a:rPr>
              <a:t>WKPL_INTP_CD	</a:t>
            </a:r>
            <a:r>
              <a:rPr lang="ko-KR" altLang="en-US" sz="1000" dirty="0" err="1">
                <a:solidFill>
                  <a:srgbClr val="FF0000"/>
                </a:solidFill>
                <a:latin typeface="Arial (본문)"/>
              </a:rPr>
              <a:t>국세청업종코드참조</a:t>
            </a:r>
            <a:r>
              <a:rPr lang="ko-KR" altLang="en-US" sz="1000" dirty="0">
                <a:solidFill>
                  <a:srgbClr val="FF0000"/>
                </a:solidFill>
                <a:latin typeface="Arial (본문)"/>
              </a:rPr>
              <a:t> </a:t>
            </a:r>
            <a:r>
              <a:rPr lang="ko-KR" altLang="en-US" sz="1000">
                <a:solidFill>
                  <a:srgbClr val="FF0000"/>
                </a:solidFill>
                <a:latin typeface="Arial (본문)"/>
              </a:rPr>
              <a:t>VARCHAR(6)＂,</a:t>
            </a:r>
            <a:endParaRPr lang="en-US" altLang="ko-KR" sz="1000" dirty="0">
              <a:solidFill>
                <a:srgbClr val="FF0000"/>
              </a:solidFill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 (본문)"/>
              </a:rPr>
              <a:t>- </a:t>
            </a:r>
            <a:r>
              <a:rPr lang="ko-KR" altLang="en-US" sz="1000" dirty="0">
                <a:latin typeface="Arial (본문)"/>
              </a:rPr>
              <a:t>사업장업종코드명 VLDT_VL_KRN_NM VARCHAR(200),적용일자 ADPT_DT VARCHAR(8),</a:t>
            </a:r>
            <a:endParaRPr lang="en-US" altLang="ko-KR" sz="1000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Arial (본문)"/>
              </a:rPr>
              <a:t>- </a:t>
            </a:r>
            <a:r>
              <a:rPr lang="ko-KR" altLang="en-US" sz="1000">
                <a:latin typeface="Arial (본문)"/>
              </a:rPr>
              <a:t>＂재등록일자 </a:t>
            </a:r>
            <a:r>
              <a:rPr lang="ko-KR" altLang="en-US" sz="1000" dirty="0">
                <a:latin typeface="Arial (본문)"/>
              </a:rPr>
              <a:t>RRG_DT	</a:t>
            </a:r>
            <a:r>
              <a:rPr lang="ko-KR" altLang="en-US" sz="1000">
                <a:latin typeface="Arial (본문)"/>
              </a:rPr>
              <a:t>VARCHAR(8)",</a:t>
            </a:r>
            <a:endParaRPr lang="en-US" altLang="ko-KR" sz="1000" dirty="0">
              <a:latin typeface="Arial (본문)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>
                <a:latin typeface="Arial (본문)"/>
              </a:rPr>
              <a:t>탈퇴일자 </a:t>
            </a:r>
            <a:r>
              <a:rPr lang="ko-KR" altLang="en-US" sz="1000" dirty="0">
                <a:latin typeface="Arial (본문)"/>
              </a:rPr>
              <a:t>SCSN_DT VARCHAR(8),</a:t>
            </a:r>
            <a:endParaRPr lang="en-US" altLang="ko-KR" sz="1000" dirty="0">
              <a:latin typeface="Arial (본문)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>
                <a:solidFill>
                  <a:srgbClr val="FF0000"/>
                </a:solidFill>
                <a:latin typeface="Arial (본문)"/>
              </a:rPr>
              <a:t>가입자수</a:t>
            </a:r>
            <a:r>
              <a:rPr lang="ko-KR" altLang="en-US" sz="1000">
                <a:latin typeface="Arial (본문)"/>
              </a:rPr>
              <a:t> </a:t>
            </a:r>
            <a:r>
              <a:rPr lang="ko-KR" altLang="en-US" sz="1000" dirty="0">
                <a:latin typeface="Arial (본문)"/>
              </a:rPr>
              <a:t>JNNGP_CNT INTEGER,</a:t>
            </a:r>
            <a:endParaRPr lang="en-US" altLang="ko-KR" sz="1000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 (본문)"/>
              </a:rPr>
              <a:t>- </a:t>
            </a:r>
            <a:r>
              <a:rPr lang="ko-KR" altLang="en-US" sz="1000" dirty="0">
                <a:latin typeface="Arial (본문)"/>
              </a:rPr>
              <a:t>"당월고지금액 CRRMM_NTC_AMT	INTEGER",</a:t>
            </a:r>
            <a:endParaRPr lang="en-US" altLang="ko-KR" sz="1000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 (본문)"/>
              </a:rPr>
              <a:t>- </a:t>
            </a:r>
            <a:r>
              <a:rPr lang="ko-KR" altLang="en-US" sz="1000" dirty="0">
                <a:latin typeface="Arial (본문)"/>
              </a:rPr>
              <a:t>"신규취득자수 NW_ACQZR_CNT	INTEGER",</a:t>
            </a:r>
            <a:endParaRPr lang="en-US" altLang="ko-KR" sz="1000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 (본문)"/>
              </a:rPr>
              <a:t>- </a:t>
            </a:r>
            <a:r>
              <a:rPr lang="ko-KR" altLang="en-US" sz="1000" dirty="0">
                <a:latin typeface="Arial (본문)"/>
              </a:rPr>
              <a:t>"상실가입자수 LSS_JNNGP_CNT	INTEGER"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19AAC7F-7B02-43E6-A282-B3107DECB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499" y="2672984"/>
            <a:ext cx="5234334" cy="394227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392499" y="1743510"/>
            <a:ext cx="55574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컬럼 개수 </a:t>
            </a:r>
            <a:r>
              <a:rPr lang="en-US" altLang="ko-KR" sz="1400">
                <a:solidFill>
                  <a:schemeClr val="accent4"/>
                </a:solidFill>
              </a:rPr>
              <a:t>22</a:t>
            </a:r>
            <a:r>
              <a:rPr lang="ko-KR" altLang="en-US" sz="1400">
                <a:solidFill>
                  <a:schemeClr val="accent4"/>
                </a:solidFill>
              </a:rPr>
              <a:t>개 중 </a:t>
            </a:r>
            <a:r>
              <a:rPr lang="en-US" altLang="ko-KR" sz="1400">
                <a:solidFill>
                  <a:schemeClr val="accent4"/>
                </a:solidFill>
              </a:rPr>
              <a:t>7</a:t>
            </a:r>
            <a:r>
              <a:rPr lang="ko-KR" altLang="en-US" sz="1400">
                <a:solidFill>
                  <a:schemeClr val="accent4"/>
                </a:solidFill>
              </a:rPr>
              <a:t>개 사용</a:t>
            </a:r>
            <a:endParaRPr lang="en-US" altLang="ko-KR" sz="1400">
              <a:solidFill>
                <a:schemeClr val="accent4"/>
              </a:solidFill>
            </a:endParaRPr>
          </a:p>
          <a:p>
            <a:r>
              <a:rPr lang="en-US" altLang="ko-KR" sz="1400">
                <a:solidFill>
                  <a:schemeClr val="accent4"/>
                </a:solidFill>
              </a:rPr>
              <a:t>-</a:t>
            </a:r>
            <a:r>
              <a:rPr lang="ko-KR" altLang="en-US" sz="1400">
                <a:solidFill>
                  <a:schemeClr val="accent4"/>
                </a:solidFill>
              </a:rPr>
              <a:t>자료생성년월</a:t>
            </a:r>
            <a:r>
              <a:rPr lang="en-US" altLang="ko-KR" sz="1400">
                <a:solidFill>
                  <a:schemeClr val="accent4"/>
                </a:solidFill>
              </a:rPr>
              <a:t>, </a:t>
            </a:r>
            <a:r>
              <a:rPr lang="ko-KR" altLang="en-US" sz="1400">
                <a:solidFill>
                  <a:schemeClr val="accent4"/>
                </a:solidFill>
              </a:rPr>
              <a:t>사업장명</a:t>
            </a:r>
            <a:r>
              <a:rPr lang="en-US" altLang="ko-KR" sz="1400">
                <a:solidFill>
                  <a:schemeClr val="accent4"/>
                </a:solidFill>
              </a:rPr>
              <a:t>, </a:t>
            </a:r>
            <a:r>
              <a:rPr lang="ko-KR" altLang="en-US" sz="1400">
                <a:solidFill>
                  <a:schemeClr val="accent4"/>
                </a:solidFill>
              </a:rPr>
              <a:t>사업장가입상태코드</a:t>
            </a:r>
            <a:r>
              <a:rPr lang="en-US" altLang="ko-KR" sz="1400">
                <a:solidFill>
                  <a:schemeClr val="accent4"/>
                </a:solidFill>
              </a:rPr>
              <a:t>,                                </a:t>
            </a:r>
          </a:p>
          <a:p>
            <a:r>
              <a:rPr lang="en-US" altLang="ko-KR" sz="1400">
                <a:solidFill>
                  <a:schemeClr val="accent4"/>
                </a:solidFill>
              </a:rPr>
              <a:t> </a:t>
            </a:r>
            <a:r>
              <a:rPr lang="ko-KR" altLang="en-US" sz="1400">
                <a:solidFill>
                  <a:schemeClr val="accent4"/>
                </a:solidFill>
              </a:rPr>
              <a:t>법정동주소광역시도코드</a:t>
            </a:r>
            <a:r>
              <a:rPr lang="en-US" altLang="ko-KR" sz="1400">
                <a:solidFill>
                  <a:schemeClr val="accent4"/>
                </a:solidFill>
              </a:rPr>
              <a:t>, </a:t>
            </a:r>
            <a:r>
              <a:rPr lang="ko-KR" altLang="en-US" sz="1400">
                <a:solidFill>
                  <a:schemeClr val="accent4"/>
                </a:solidFill>
              </a:rPr>
              <a:t>사업장형태구분코드</a:t>
            </a:r>
            <a:r>
              <a:rPr lang="en-US" altLang="ko-KR" sz="1400">
                <a:solidFill>
                  <a:schemeClr val="accent4"/>
                </a:solidFill>
              </a:rPr>
              <a:t>, </a:t>
            </a:r>
            <a:r>
              <a:rPr lang="ko-KR" altLang="en-US" sz="1400">
                <a:solidFill>
                  <a:schemeClr val="accent4"/>
                </a:solidFill>
              </a:rPr>
              <a:t>사업장업종코드</a:t>
            </a:r>
            <a:r>
              <a:rPr lang="en-US" altLang="ko-KR" sz="1400">
                <a:solidFill>
                  <a:schemeClr val="accent4"/>
                </a:solidFill>
              </a:rPr>
              <a:t>, </a:t>
            </a:r>
          </a:p>
          <a:p>
            <a:r>
              <a:rPr lang="en-US" altLang="ko-KR" sz="1400">
                <a:solidFill>
                  <a:schemeClr val="accent4"/>
                </a:solidFill>
              </a:rPr>
              <a:t> </a:t>
            </a:r>
            <a:r>
              <a:rPr lang="ko-KR" altLang="en-US" sz="1400">
                <a:solidFill>
                  <a:schemeClr val="accent4"/>
                </a:solidFill>
              </a:rPr>
              <a:t>가입자수</a:t>
            </a:r>
            <a:endParaRPr lang="en-US" altLang="ko-KR" sz="1400">
              <a:solidFill>
                <a:schemeClr val="accent4"/>
              </a:solidFill>
            </a:endParaRPr>
          </a:p>
          <a:p>
            <a:endParaRPr lang="ko-KR" altLang="en-US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301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데이터 소개 및 전처리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70839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데이터 준비</a:t>
            </a:r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(</a:t>
            </a: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연도별 사업장 데이터 전처리</a:t>
            </a:r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)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2597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연도별 사업장 데이터 전처리 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9700" y="1743510"/>
            <a:ext cx="10166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[Initialize]</a:t>
            </a:r>
          </a:p>
          <a:p>
            <a:r>
              <a:rPr lang="en-US" altLang="ko-KR" sz="1400">
                <a:solidFill>
                  <a:srgbClr val="5F5E58"/>
                </a:solidFill>
              </a:rPr>
              <a:t>- </a:t>
            </a:r>
            <a:r>
              <a:rPr lang="ko-KR" altLang="en-US" sz="1400">
                <a:solidFill>
                  <a:srgbClr val="5F5E58"/>
                </a:solidFill>
              </a:rPr>
              <a:t>세부설명</a:t>
            </a:r>
            <a:endParaRPr lang="en-US" altLang="ko-KR" sz="1400">
              <a:solidFill>
                <a:srgbClr val="5F5E58"/>
              </a:solidFill>
            </a:endParaRPr>
          </a:p>
          <a:p>
            <a:endParaRPr lang="en-US" altLang="ko-KR" sz="1400">
              <a:solidFill>
                <a:schemeClr val="accent4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5234082-16D4-43B7-8F32-F91EA1A946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63" r="10070"/>
          <a:stretch/>
        </p:blipFill>
        <p:spPr>
          <a:xfrm>
            <a:off x="139700" y="2275948"/>
            <a:ext cx="5961842" cy="153318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FB89494-BA18-496D-9A9B-2881457B71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974" r="11272"/>
          <a:stretch/>
        </p:blipFill>
        <p:spPr>
          <a:xfrm>
            <a:off x="162109" y="4339913"/>
            <a:ext cx="5746935" cy="97575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9700" y="3811330"/>
            <a:ext cx="31790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월별 사업장 수 데이터 분석 및 시각화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r>
              <a:rPr lang="en-US" altLang="ko-KR" sz="1400">
                <a:solidFill>
                  <a:srgbClr val="5F5E58"/>
                </a:solidFill>
              </a:rPr>
              <a:t>- </a:t>
            </a:r>
            <a:r>
              <a:rPr lang="ko-KR" altLang="en-US" sz="1400">
                <a:solidFill>
                  <a:srgbClr val="5F5E58"/>
                </a:solidFill>
              </a:rPr>
              <a:t>세부설명</a:t>
            </a:r>
            <a:endParaRPr lang="en-US" altLang="ko-KR" sz="1400">
              <a:solidFill>
                <a:srgbClr val="5F5E58"/>
              </a:solidFill>
            </a:endParaRPr>
          </a:p>
          <a:p>
            <a:endParaRPr lang="en-US" altLang="ko-KR" sz="14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313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데이터 소개 및 전처리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62440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데이터 전처리</a:t>
            </a:r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(</a:t>
            </a: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연도별 사업장 데이터</a:t>
            </a:r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)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2597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연도별 사업장 데이터 전처리 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9700" y="1743510"/>
            <a:ext cx="10166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[Initialize]</a:t>
            </a:r>
          </a:p>
          <a:p>
            <a:r>
              <a:rPr lang="en-US" altLang="ko-KR" sz="1400">
                <a:solidFill>
                  <a:srgbClr val="5F5E58"/>
                </a:solidFill>
              </a:rPr>
              <a:t>- </a:t>
            </a:r>
            <a:r>
              <a:rPr lang="ko-KR" altLang="en-US" sz="1400">
                <a:solidFill>
                  <a:srgbClr val="5F5E58"/>
                </a:solidFill>
              </a:rPr>
              <a:t>세부설명</a:t>
            </a:r>
            <a:endParaRPr lang="en-US" altLang="ko-KR" sz="1400">
              <a:solidFill>
                <a:srgbClr val="5F5E58"/>
              </a:solidFill>
            </a:endParaRPr>
          </a:p>
          <a:p>
            <a:endParaRPr lang="en-US" altLang="ko-KR" sz="1400">
              <a:solidFill>
                <a:schemeClr val="accent4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5234082-16D4-43B7-8F32-F91EA1A946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63" r="10070"/>
          <a:stretch/>
        </p:blipFill>
        <p:spPr>
          <a:xfrm>
            <a:off x="139700" y="2275948"/>
            <a:ext cx="5961842" cy="153318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FB89494-BA18-496D-9A9B-2881457B71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974" r="11272"/>
          <a:stretch/>
        </p:blipFill>
        <p:spPr>
          <a:xfrm>
            <a:off x="162109" y="4339913"/>
            <a:ext cx="5746935" cy="97575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9700" y="3811330"/>
            <a:ext cx="31790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월별 사업장 수 데이터 분석 및 시각화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r>
              <a:rPr lang="en-US" altLang="ko-KR" sz="1400">
                <a:solidFill>
                  <a:srgbClr val="5F5E58"/>
                </a:solidFill>
              </a:rPr>
              <a:t>- </a:t>
            </a:r>
            <a:r>
              <a:rPr lang="ko-KR" altLang="en-US" sz="1400">
                <a:solidFill>
                  <a:srgbClr val="5F5E58"/>
                </a:solidFill>
              </a:rPr>
              <a:t>세부설명</a:t>
            </a:r>
            <a:endParaRPr lang="en-US" altLang="ko-KR" sz="1400">
              <a:solidFill>
                <a:srgbClr val="5F5E58"/>
              </a:solidFill>
            </a:endParaRPr>
          </a:p>
          <a:p>
            <a:endParaRPr lang="en-US" altLang="ko-KR" sz="1400">
              <a:solidFill>
                <a:schemeClr val="accent4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96FD9D5-4494-4BC3-A287-D9556DFAF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743510"/>
            <a:ext cx="6672349" cy="49434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28AC735-B7E0-46AD-81ED-1B39A37B4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896" y="2156497"/>
            <a:ext cx="2541312" cy="442070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410896" y="1743510"/>
            <a:ext cx="655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결과</a:t>
            </a:r>
            <a:r>
              <a:rPr lang="en-US" altLang="ko-KR" sz="1400" b="1">
                <a:latin typeface="Arial (본문)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921369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데이터 소개 및 전처리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62440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데이터 전처리</a:t>
            </a:r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(</a:t>
            </a: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연도별 사업장 데이터</a:t>
            </a:r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)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2597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연도별 사업장 데이터 전처리 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9700" y="1743510"/>
            <a:ext cx="53030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월별 사업장 수 병합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r>
              <a:rPr lang="en-US" altLang="ko-KR" sz="1400">
                <a:solidFill>
                  <a:srgbClr val="5F5E58"/>
                </a:solidFill>
              </a:rPr>
              <a:t>- 2018, 2019, 2020, 2021</a:t>
            </a:r>
            <a:r>
              <a:rPr lang="ko-KR" altLang="en-US" sz="1400">
                <a:solidFill>
                  <a:srgbClr val="5F5E58"/>
                </a:solidFill>
              </a:rPr>
              <a:t>년도 데이터 반복적으로 분석 후 병합</a:t>
            </a:r>
          </a:p>
          <a:p>
            <a:endParaRPr lang="en-US" altLang="ko-KR" sz="1400">
              <a:solidFill>
                <a:schemeClr val="accent4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9700" y="2908894"/>
            <a:ext cx="655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결과</a:t>
            </a:r>
            <a:r>
              <a:rPr lang="en-US" altLang="ko-KR" sz="1400" b="1">
                <a:latin typeface="Arial (본문)"/>
              </a:rPr>
              <a:t>]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406EB56-D95A-4760-A019-0548BE6CA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66" y="3277371"/>
            <a:ext cx="1676400" cy="321945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2D684A7-1C7C-4769-8E74-9B8DA3396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658" y="3286896"/>
            <a:ext cx="1676400" cy="32004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C2ACFF4-4C2E-4928-90E6-6E6F8121E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428" y="3296421"/>
            <a:ext cx="1695450" cy="31813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D2B3210-AB9A-48D3-9CD7-DF8CC9B64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3837" y="3291659"/>
            <a:ext cx="1695450" cy="319087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3530327-5374-4156-9FCE-182A13DC8B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1703"/>
          <a:stretch/>
        </p:blipFill>
        <p:spPr>
          <a:xfrm>
            <a:off x="162109" y="2294310"/>
            <a:ext cx="3562350" cy="43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882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데이터 소개 및 전처리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58785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데이터 준비</a:t>
            </a:r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(</a:t>
            </a: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연도별 사업장 데이터</a:t>
            </a:r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)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2597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연도별 사업장 데이터 전처리 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9700" y="1743510"/>
            <a:ext cx="31406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전체기간 사업장 수 변화 추이 시각화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endParaRPr lang="ko-KR" altLang="en-US" sz="1400">
              <a:solidFill>
                <a:srgbClr val="5F5E58"/>
              </a:solidFill>
            </a:endParaRPr>
          </a:p>
          <a:p>
            <a:endParaRPr lang="en-US" altLang="ko-KR" sz="1400">
              <a:solidFill>
                <a:schemeClr val="accent4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A2A58C8-0F52-4584-8524-0872BC1AD2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6"/>
          <a:stretch/>
        </p:blipFill>
        <p:spPr>
          <a:xfrm>
            <a:off x="162108" y="2096247"/>
            <a:ext cx="5933891" cy="44375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B7F8EFC-D92E-4E4A-A10D-788959E29D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40" b="2377"/>
          <a:stretch/>
        </p:blipFill>
        <p:spPr>
          <a:xfrm>
            <a:off x="6267807" y="2096247"/>
            <a:ext cx="5685895" cy="443755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267807" y="1743510"/>
            <a:ext cx="2845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[2018 </a:t>
            </a:r>
            <a:r>
              <a:rPr lang="ko-KR" altLang="en-US" sz="1400" b="1">
                <a:latin typeface="Arial (본문)"/>
              </a:rPr>
              <a:t>사업장 수 변화 추이 시각화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endParaRPr lang="ko-KR" altLang="en-US" sz="1400">
              <a:solidFill>
                <a:srgbClr val="5F5E58"/>
              </a:solidFill>
            </a:endParaRPr>
          </a:p>
          <a:p>
            <a:endParaRPr lang="en-US" altLang="ko-KR" sz="14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410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데이터 소개 및 전처리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62440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데이터 시각화</a:t>
            </a:r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(</a:t>
            </a: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연도별 사업장 데이터</a:t>
            </a:r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)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5170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연도별 사업장 데이터 시각화   여기서 말하고 싶은게 무엇인가 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9700" y="1743510"/>
            <a:ext cx="31406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전체기간 사업장 수 변화 추이 시각화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endParaRPr lang="ko-KR" altLang="en-US" sz="1400">
              <a:solidFill>
                <a:srgbClr val="5F5E58"/>
              </a:solidFill>
            </a:endParaRPr>
          </a:p>
          <a:p>
            <a:endParaRPr lang="en-US" altLang="ko-KR" sz="1400">
              <a:solidFill>
                <a:schemeClr val="accent4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5E88611-6F27-46A5-9157-D5B27C90C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15" y="2024688"/>
            <a:ext cx="5391150" cy="25527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1736714-5FA1-4E76-8EB8-8114AEE32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317" y="2024688"/>
            <a:ext cx="5457825" cy="25527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8BFDDE3-9A11-4E19-89E1-2E6BF502A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15" y="4625533"/>
            <a:ext cx="5429250" cy="22098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671069" y="6417425"/>
            <a:ext cx="520931" cy="417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23F11D6-1771-4B40-B36A-3B39BC9BE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4267" y="4625533"/>
            <a:ext cx="547687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9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오늘의 PPT 색상 테마 008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75A99E"/>
      </a:accent1>
      <a:accent2>
        <a:srgbClr val="49A6A6"/>
      </a:accent2>
      <a:accent3>
        <a:srgbClr val="E1E6D7"/>
      </a:accent3>
      <a:accent4>
        <a:srgbClr val="5F5E58"/>
      </a:accent4>
      <a:accent5>
        <a:srgbClr val="544F4D"/>
      </a:accent5>
      <a:accent6>
        <a:srgbClr val="E0EAF7"/>
      </a:accent6>
      <a:hlink>
        <a:srgbClr val="FCBB04"/>
      </a:hlink>
      <a:folHlink>
        <a:srgbClr val="FCBB04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1306</TotalTime>
  <Words>867</Words>
  <Application>Microsoft Office PowerPoint</Application>
  <PresentationFormat>와이드스크린</PresentationFormat>
  <Paragraphs>230</Paragraphs>
  <Slides>24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Arial (본문)</vt:lpstr>
      <vt:lpstr>Noto Sans CJK KR Thin</vt:lpstr>
      <vt:lpstr>나눔스퀘어라운드 Regular</vt:lpstr>
      <vt:lpstr>맑은 고딕</vt:lpstr>
      <vt:lpstr>Arial</vt:lpstr>
      <vt:lpstr>Wingdings</vt:lpstr>
      <vt:lpstr>Office 테마</vt:lpstr>
      <vt:lpstr>포장기 셸 개체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admin</cp:lastModifiedBy>
  <cp:revision>62</cp:revision>
  <dcterms:created xsi:type="dcterms:W3CDTF">2015-07-07T04:48:58Z</dcterms:created>
  <dcterms:modified xsi:type="dcterms:W3CDTF">2021-09-12T10:16:26Z</dcterms:modified>
</cp:coreProperties>
</file>